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60" r:id="rId3"/>
    <p:sldId id="263" r:id="rId4"/>
    <p:sldId id="266" r:id="rId5"/>
    <p:sldId id="283" r:id="rId6"/>
    <p:sldId id="287" r:id="rId7"/>
    <p:sldId id="268" r:id="rId8"/>
    <p:sldId id="277" r:id="rId9"/>
    <p:sldId id="279" r:id="rId10"/>
    <p:sldId id="278" r:id="rId11"/>
    <p:sldId id="284" r:id="rId12"/>
    <p:sldId id="280" r:id="rId13"/>
    <p:sldId id="286" r:id="rId14"/>
    <p:sldId id="276" r:id="rId15"/>
    <p:sldId id="272" r:id="rId16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6EEEFB9-60A4-5FD4-198A-9CC0CEA76D16}" name="천현 김" initials="천김" userId="00bd4962ce018a5c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EF5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28" autoAdjust="0"/>
    <p:restoredTop sz="96096" autoAdjust="0"/>
  </p:normalViewPr>
  <p:slideViewPr>
    <p:cSldViewPr snapToGrid="0">
      <p:cViewPr varScale="1">
        <p:scale>
          <a:sx n="102" d="100"/>
          <a:sy n="102" d="100"/>
        </p:scale>
        <p:origin x="66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8/10/relationships/authors" Target="authors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03997046-369F-AB43-2E10-92C3A29039B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A5B48A91-FC0C-3127-4B7E-29147BE324B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C7FC5C-5174-4FC5-A476-85BE775193A1}" type="datetimeFigureOut">
              <a:rPr lang="ko-KR" altLang="en-US" smtClean="0"/>
              <a:t>2024-05-02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091948C4-1464-7311-46E1-2035600474C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altLang="ko-KR"/>
              <a:t>SODO soft</a:t>
            </a:r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6663E4D3-F4A5-7FEF-B849-3CFD396E523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A4974C-E0C2-4744-9F26-1D5D49145FC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4317405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DA2D3F-4C5A-4954-98E3-0DAB2F55E44A}" type="datetimeFigureOut">
              <a:rPr lang="ko-KR" altLang="en-US" smtClean="0"/>
              <a:t>2024-05-02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altLang="ko-KR"/>
              <a:t>SODO soft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287966-4D21-4800-8AF7-7143040FEA6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7031634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8C6EB84-D88E-9D6B-7C14-6DB5263799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FAE9CBDB-1282-65B5-10B9-60D957F245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313DAEA-4827-2898-61F3-1C3609C17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1E4BA-8F80-4E2B-91CE-2340310FFA84}" type="datetimeFigureOut">
              <a:rPr lang="ko-KR" altLang="en-US" smtClean="0"/>
              <a:t>2024-05-02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6B3865A-66B9-891A-07BD-13C16C889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A170B34-B126-7F65-CD1F-B8C882C8D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3F1CC-4FF1-4961-97E6-C44A28EFF44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3935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399FF82-BEE5-5829-851C-7A1F798852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C2862A00-98BD-ABDA-9BF1-BB059F7DCD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4170043-F07E-F408-71D0-40423DABA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1E4BA-8F80-4E2B-91CE-2340310FFA84}" type="datetimeFigureOut">
              <a:rPr lang="ko-KR" altLang="en-US" smtClean="0"/>
              <a:t>2024-05-02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E140413-63B6-5C77-E0AF-F8E554E98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61614C9-BFBD-D1FA-3AF9-3D13A35E5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3F1CC-4FF1-4961-97E6-C44A28EFF44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66295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7A0674B7-023D-5188-02BB-211D8F3632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D9D60F27-8004-9F30-25ED-DDE12D9584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CFE4203-887C-1064-0BDD-7C2568D34A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1E4BA-8F80-4E2B-91CE-2340310FFA84}" type="datetimeFigureOut">
              <a:rPr lang="ko-KR" altLang="en-US" smtClean="0"/>
              <a:t>2024-05-02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9AD89F7-C86D-4E77-2C75-D2828D3359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91EBC76-D2DA-2531-27BC-B1F7107BC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3F1CC-4FF1-4961-97E6-C44A28EFF44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43219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71ED7E4-1D5F-C708-76BD-2A785F012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7BD6EC5-1712-9586-F9F1-8086FAB8AA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B9A7CE8-112E-2F7C-B494-CB460AF12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1E4BA-8F80-4E2B-91CE-2340310FFA84}" type="datetimeFigureOut">
              <a:rPr lang="ko-KR" altLang="en-US" smtClean="0"/>
              <a:t>2024-05-02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A9D1F46-6E81-3641-33C0-AFEB87259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8A26713-12D7-0631-F504-9DBB6187D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3F1CC-4FF1-4961-97E6-C44A28EFF44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78975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838D476-0CDA-65C8-7BF4-DB2D403C2A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A9188F70-3B48-06C0-A3B8-A04EA65EF1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E545FDF-37EE-FC1A-99A9-D45762436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1E4BA-8F80-4E2B-91CE-2340310FFA84}" type="datetimeFigureOut">
              <a:rPr lang="ko-KR" altLang="en-US" smtClean="0"/>
              <a:t>2024-05-02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0A6F799-C97C-DA9F-FF80-F7D0B0C58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044B033-543F-7221-15A1-C0D979E7B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3F1CC-4FF1-4961-97E6-C44A28EFF44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86306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EA8F3BD-3764-3B81-C1FB-A6EA0371B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81AADCD-6434-A370-930C-23895D047D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5F381F3C-39F6-1705-3EB5-A8005E684C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7D1BCCF3-64D0-E38C-3883-3017A3309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1E4BA-8F80-4E2B-91CE-2340310FFA84}" type="datetimeFigureOut">
              <a:rPr lang="ko-KR" altLang="en-US" smtClean="0"/>
              <a:t>2024-05-02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25DBFE52-F241-03F5-C4A5-4A8147D09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CD54178B-F8C2-321B-1A4D-BA56FB179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3F1CC-4FF1-4961-97E6-C44A28EFF44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82458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600C647-714D-9F0A-04D8-6E345B34F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E6AB398-792B-F2A8-010A-86252E8C05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61EF7374-CA83-7A2D-A192-AB9370EE3F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759EF76C-259A-07F9-21E7-021C27F0D4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777EEB2F-4D27-5A30-823F-FAA79B23B5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3CE93F83-4502-88F5-F1D7-9BCC19D51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1E4BA-8F80-4E2B-91CE-2340310FFA84}" type="datetimeFigureOut">
              <a:rPr lang="ko-KR" altLang="en-US" smtClean="0"/>
              <a:t>2024-05-02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C90D329B-12EF-3837-E1AB-033CBE976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B058EBF2-5F3B-485F-944E-1F9D7318C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3F1CC-4FF1-4961-97E6-C44A28EFF44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11099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3A72A65-1772-9E93-A8AE-BCEC00A53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01655718-970C-F04F-5131-1BC43DE0D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1E4BA-8F80-4E2B-91CE-2340310FFA84}" type="datetimeFigureOut">
              <a:rPr lang="ko-KR" altLang="en-US" smtClean="0"/>
              <a:t>2024-05-02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D0AEEE78-ACF0-C8CA-1676-C4CB8711F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E103987E-8E94-3CCD-9BBF-0315D76F4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3F1CC-4FF1-4961-97E6-C44A28EFF44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39433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43E6ED18-084B-297D-A1FF-1D1569019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1E4BA-8F80-4E2B-91CE-2340310FFA84}" type="datetimeFigureOut">
              <a:rPr lang="ko-KR" altLang="en-US" smtClean="0"/>
              <a:t>2024-05-02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B69D93C6-94A1-C429-A718-24BE6E7D9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D4DD127-E43E-C26C-C00C-A4CC5F30B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3F1CC-4FF1-4961-97E6-C44A28EFF44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91260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4850DC7-911F-3AAB-1420-DDD22D7ED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809757C-4CA0-331D-3E02-B106CAA51A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0F8DF402-5F53-5B95-E653-BE877740A1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3EA833B6-D9DB-6F04-94F7-1891DB548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1E4BA-8F80-4E2B-91CE-2340310FFA84}" type="datetimeFigureOut">
              <a:rPr lang="ko-KR" altLang="en-US" smtClean="0"/>
              <a:t>2024-05-02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6C8964CE-E8E2-3920-79EC-D2DC42D46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2D68DF87-50E6-FFAF-C8A5-BC37D0876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3F1CC-4FF1-4961-97E6-C44A28EFF44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61884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1F5CAC1-F7AA-20A7-AAE7-C547BBE54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CBD34C0C-136A-E887-C235-B8C25CA961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D65D4AB0-069F-1216-8F8D-E97EBE3689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58F698F7-939B-CF8C-3784-440AC59D2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1E4BA-8F80-4E2B-91CE-2340310FFA84}" type="datetimeFigureOut">
              <a:rPr lang="ko-KR" altLang="en-US" smtClean="0"/>
              <a:t>2024-05-02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8FE11AFA-BC72-1C2A-77D7-DCE0B0E02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289BE526-D400-4A2B-1DAD-D331902FD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3F1CC-4FF1-4961-97E6-C44A28EFF44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15694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46B406B1-B0C6-4131-E284-187017860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538BDED4-4366-5CBE-9FB3-009C33167E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659637E-F45A-635D-9C87-518485B443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D1E4BA-8F80-4E2B-91CE-2340310FFA84}" type="datetimeFigureOut">
              <a:rPr lang="ko-KR" altLang="en-US" smtClean="0"/>
              <a:t>2024-05-02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C4CEBBC-28E6-C3D2-354C-605DFE822E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5DAE02C-49BE-E498-E4BB-CC066BB171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63F1CC-4FF1-4961-97E6-C44A28EFF44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29221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7" Type="http://schemas.openxmlformats.org/officeDocument/2006/relationships/image" Target="../media/image3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g"/><Relationship Id="rId5" Type="http://schemas.openxmlformats.org/officeDocument/2006/relationships/image" Target="../media/image29.jp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0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youtu.be/J_KBkBmVVsg?si=3ESRJ6YfZas9yl8g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1DD003E-932B-1222-0407-840FFD526B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5058" y="6348983"/>
            <a:ext cx="2916942" cy="509017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A462982F-5402-5484-B175-B532C5BF30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4202" y="411820"/>
            <a:ext cx="6643595" cy="6034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1423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08B14999-86B7-44F5-E33B-12F5BB60A0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395" y="1035705"/>
            <a:ext cx="3086100" cy="547687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F5533A15-8B38-84A1-4D75-285513D6D25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608"/>
          <a:stretch/>
        </p:blipFill>
        <p:spPr>
          <a:xfrm>
            <a:off x="8918563" y="3334398"/>
            <a:ext cx="3086100" cy="32528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5" name="제목 1">
            <a:extLst>
              <a:ext uri="{FF2B5EF4-FFF2-40B4-BE49-F238E27FC236}">
                <a16:creationId xmlns:a16="http://schemas.microsoft.com/office/drawing/2014/main" id="{B480B172-71C7-FB29-D475-F298DD83F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95938"/>
          </a:xfrm>
        </p:spPr>
        <p:txBody>
          <a:bodyPr>
            <a:normAutofit fontScale="90000"/>
          </a:bodyPr>
          <a:lstStyle/>
          <a:p>
            <a:r>
              <a:rPr lang="ko-KR" altLang="en-US" dirty="0"/>
              <a:t>화면 </a:t>
            </a:r>
            <a:r>
              <a:rPr lang="en-US" altLang="ko-KR" dirty="0"/>
              <a:t>UI(</a:t>
            </a:r>
            <a:r>
              <a:rPr lang="ko-KR" altLang="en-US" dirty="0"/>
              <a:t>학원用</a:t>
            </a:r>
            <a:r>
              <a:rPr lang="en-US" altLang="ko-KR" dirty="0"/>
              <a:t>) #4(QR</a:t>
            </a:r>
            <a:r>
              <a:rPr lang="ko-KR" altLang="en-US" dirty="0"/>
              <a:t> 스캔 알림</a:t>
            </a:r>
            <a:r>
              <a:rPr lang="en-US" altLang="ko-KR" dirty="0">
                <a:sym typeface="Wingdings" panose="05000000000000000000" pitchFamily="2" charset="2"/>
              </a:rPr>
              <a:t>)</a:t>
            </a:r>
            <a:endParaRPr lang="ko-KR" altLang="en-US" dirty="0"/>
          </a:p>
        </p:txBody>
      </p:sp>
      <p:pic>
        <p:nvPicPr>
          <p:cNvPr id="46" name="그림 45">
            <a:extLst>
              <a:ext uri="{FF2B5EF4-FFF2-40B4-BE49-F238E27FC236}">
                <a16:creationId xmlns:a16="http://schemas.microsoft.com/office/drawing/2014/main" id="{5A419AA0-B8F5-72BE-71AA-9A0F378D02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5058" y="6348983"/>
            <a:ext cx="2916942" cy="509017"/>
          </a:xfrm>
          <a:prstGeom prst="rect">
            <a:avLst/>
          </a:prstGeom>
        </p:spPr>
      </p:pic>
      <p:sp>
        <p:nvSpPr>
          <p:cNvPr id="20" name="화살표: 오른쪽 19">
            <a:extLst>
              <a:ext uri="{FF2B5EF4-FFF2-40B4-BE49-F238E27FC236}">
                <a16:creationId xmlns:a16="http://schemas.microsoft.com/office/drawing/2014/main" id="{8616876A-A7D0-356C-8CA1-2AD9CD0C612D}"/>
              </a:ext>
            </a:extLst>
          </p:cNvPr>
          <p:cNvSpPr/>
          <p:nvPr/>
        </p:nvSpPr>
        <p:spPr>
          <a:xfrm>
            <a:off x="4044989" y="3164543"/>
            <a:ext cx="667587" cy="12192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화살표: 오른쪽 6">
            <a:extLst>
              <a:ext uri="{FF2B5EF4-FFF2-40B4-BE49-F238E27FC236}">
                <a16:creationId xmlns:a16="http://schemas.microsoft.com/office/drawing/2014/main" id="{1B1B2907-A98A-57D7-D088-442E91458D48}"/>
              </a:ext>
            </a:extLst>
          </p:cNvPr>
          <p:cNvSpPr/>
          <p:nvPr/>
        </p:nvSpPr>
        <p:spPr>
          <a:xfrm>
            <a:off x="8040054" y="3164543"/>
            <a:ext cx="667587" cy="12192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DDF05328-D1AC-3017-BCC2-1FE56DDD9D6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0"/>
          <a:stretch/>
        </p:blipFill>
        <p:spPr>
          <a:xfrm>
            <a:off x="4833265" y="3164543"/>
            <a:ext cx="3086100" cy="342268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B5DF2CC1-86C8-E3D1-B605-E8692D61392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18" b="38253"/>
          <a:stretch/>
        </p:blipFill>
        <p:spPr>
          <a:xfrm>
            <a:off x="4833265" y="1035705"/>
            <a:ext cx="3086100" cy="146887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413B5D4-1207-9FFB-6005-36ED4B913336}"/>
              </a:ext>
            </a:extLst>
          </p:cNvPr>
          <p:cNvSpPr txBox="1"/>
          <p:nvPr/>
        </p:nvSpPr>
        <p:spPr>
          <a:xfrm>
            <a:off x="4833265" y="2665285"/>
            <a:ext cx="30861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/>
              <a:t>학부모님이 발급하신 </a:t>
            </a:r>
            <a:r>
              <a:rPr lang="en-US" altLang="ko-KR" sz="1600" dirty="0"/>
              <a:t>QR</a:t>
            </a:r>
            <a:r>
              <a:rPr lang="ko-KR" altLang="en-US" sz="1600" dirty="0"/>
              <a:t>코드</a:t>
            </a: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907F9B2E-214F-3FF5-475D-9E7C511F219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843"/>
          <a:stretch/>
        </p:blipFill>
        <p:spPr>
          <a:xfrm>
            <a:off x="8918563" y="1475537"/>
            <a:ext cx="3086100" cy="158808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0EA7A8C-EBE4-8276-539F-71D6FEF1F77B}"/>
              </a:ext>
            </a:extLst>
          </p:cNvPr>
          <p:cNvSpPr txBox="1"/>
          <p:nvPr/>
        </p:nvSpPr>
        <p:spPr>
          <a:xfrm>
            <a:off x="8728393" y="1035705"/>
            <a:ext cx="35198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dirty="0">
                <a:highlight>
                  <a:srgbClr val="FFFF00"/>
                </a:highlight>
              </a:rPr>
              <a:t>학부모님 화면</a:t>
            </a:r>
          </a:p>
        </p:txBody>
      </p:sp>
    </p:spTree>
    <p:extLst>
      <p:ext uri="{BB962C8B-B14F-4D97-AF65-F5344CB8AC3E}">
        <p14:creationId xmlns:p14="http://schemas.microsoft.com/office/powerpoint/2010/main" val="18840083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0E618E83-DFEA-1094-001C-F255E8C384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035704"/>
            <a:ext cx="3086100" cy="545717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5" name="제목 1">
            <a:extLst>
              <a:ext uri="{FF2B5EF4-FFF2-40B4-BE49-F238E27FC236}">
                <a16:creationId xmlns:a16="http://schemas.microsoft.com/office/drawing/2014/main" id="{B480B172-71C7-FB29-D475-F298DD83F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95938"/>
          </a:xfrm>
        </p:spPr>
        <p:txBody>
          <a:bodyPr>
            <a:normAutofit fontScale="90000"/>
          </a:bodyPr>
          <a:lstStyle/>
          <a:p>
            <a:r>
              <a:rPr lang="ko-KR" altLang="en-US" dirty="0"/>
              <a:t>화면 </a:t>
            </a:r>
            <a:r>
              <a:rPr lang="en-US" altLang="ko-KR" dirty="0"/>
              <a:t>UI(</a:t>
            </a:r>
            <a:r>
              <a:rPr lang="ko-KR" altLang="en-US" dirty="0"/>
              <a:t>학원用</a:t>
            </a:r>
            <a:r>
              <a:rPr lang="en-US" altLang="ko-KR" dirty="0"/>
              <a:t>) #5(</a:t>
            </a:r>
            <a:r>
              <a:rPr lang="ko-KR" altLang="en-US" dirty="0"/>
              <a:t>홈페이지 </a:t>
            </a:r>
            <a:r>
              <a:rPr lang="en-US" altLang="ko-KR" dirty="0"/>
              <a:t>&amp;</a:t>
            </a:r>
            <a:r>
              <a:rPr lang="ko-KR" altLang="en-US" dirty="0"/>
              <a:t>안내사항</a:t>
            </a:r>
            <a:r>
              <a:rPr lang="en-US" altLang="ko-KR" dirty="0">
                <a:sym typeface="Wingdings" panose="05000000000000000000" pitchFamily="2" charset="2"/>
              </a:rPr>
              <a:t>)</a:t>
            </a:r>
            <a:endParaRPr lang="ko-KR" altLang="en-US" dirty="0"/>
          </a:p>
        </p:txBody>
      </p:sp>
      <p:pic>
        <p:nvPicPr>
          <p:cNvPr id="46" name="그림 45">
            <a:extLst>
              <a:ext uri="{FF2B5EF4-FFF2-40B4-BE49-F238E27FC236}">
                <a16:creationId xmlns:a16="http://schemas.microsoft.com/office/drawing/2014/main" id="{5A419AA0-B8F5-72BE-71AA-9A0F378D02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5058" y="6348983"/>
            <a:ext cx="2916942" cy="50901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BEEA444-272C-38D2-6598-905E0AFB3277}"/>
              </a:ext>
            </a:extLst>
          </p:cNvPr>
          <p:cNvSpPr txBox="1"/>
          <p:nvPr/>
        </p:nvSpPr>
        <p:spPr>
          <a:xfrm>
            <a:off x="4217042" y="1035704"/>
            <a:ext cx="419984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highlight>
                  <a:srgbClr val="FFFF00"/>
                </a:highlight>
              </a:rPr>
              <a:t>※</a:t>
            </a:r>
            <a:r>
              <a:rPr lang="ko-KR" altLang="en-US" sz="1600" dirty="0">
                <a:highlight>
                  <a:srgbClr val="FFFF00"/>
                </a:highlight>
              </a:rPr>
              <a:t>안내 사항</a:t>
            </a:r>
            <a:endParaRPr lang="en-US" altLang="ko-KR" sz="1600" dirty="0">
              <a:highlight>
                <a:srgbClr val="FFFF00"/>
              </a:highlight>
            </a:endParaRPr>
          </a:p>
          <a:p>
            <a:endParaRPr lang="ko-KR" altLang="en-US" sz="1600" dirty="0">
              <a:highlight>
                <a:srgbClr val="FFFF00"/>
              </a:highlight>
            </a:endParaRPr>
          </a:p>
          <a:p>
            <a:r>
              <a:rPr lang="ko-KR" altLang="en-US" sz="1600" dirty="0"/>
              <a:t>회원 삭제 기능을 넣으려 했으나</a:t>
            </a:r>
            <a:endParaRPr lang="en-US" altLang="ko-KR" sz="1600" dirty="0"/>
          </a:p>
          <a:p>
            <a:r>
              <a:rPr lang="ko-KR" altLang="en-US" sz="1600" dirty="0"/>
              <a:t>데이터베이스 정책상</a:t>
            </a:r>
            <a:endParaRPr lang="en-US" altLang="ko-KR" sz="1600" dirty="0"/>
          </a:p>
          <a:p>
            <a:r>
              <a:rPr lang="ko-KR" altLang="en-US" sz="1600" dirty="0"/>
              <a:t>어플리케이션에서 삭제를 하면 </a:t>
            </a:r>
            <a:endParaRPr lang="en-US" altLang="ko-KR" sz="1600" dirty="0"/>
          </a:p>
          <a:p>
            <a:r>
              <a:rPr lang="ko-KR" altLang="en-US" sz="1600" dirty="0"/>
              <a:t>보안상의 이유로 일부 하위 데이터가 </a:t>
            </a:r>
            <a:endParaRPr lang="en-US" altLang="ko-KR" sz="1600" dirty="0"/>
          </a:p>
          <a:p>
            <a:r>
              <a:rPr lang="ko-KR" altLang="en-US" sz="1600" dirty="0"/>
              <a:t>남는 현상이 발생해서  </a:t>
            </a:r>
            <a:endParaRPr lang="en-US" altLang="ko-KR" sz="1600" dirty="0"/>
          </a:p>
          <a:p>
            <a:r>
              <a:rPr lang="ko-KR" altLang="en-US" sz="1600" dirty="0"/>
              <a:t>고객분들이 원하는 기간에 맞춰 </a:t>
            </a:r>
            <a:endParaRPr lang="en-US" altLang="ko-KR" sz="1600" dirty="0"/>
          </a:p>
          <a:p>
            <a:r>
              <a:rPr lang="ko-KR" altLang="en-US" sz="1600" dirty="0"/>
              <a:t>관리를 해드릴 예정입니다</a:t>
            </a:r>
            <a:r>
              <a:rPr lang="en-US" altLang="ko-KR" sz="1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501188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>
            <a:extLst>
              <a:ext uri="{FF2B5EF4-FFF2-40B4-BE49-F238E27FC236}">
                <a16:creationId xmlns:a16="http://schemas.microsoft.com/office/drawing/2014/main" id="{8FF1ACD8-59F8-1F0F-DA61-DF3F69E713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1186" y="1035706"/>
            <a:ext cx="3086100" cy="547687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4CA34692-BF44-4261-2C35-4B694B5B82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035706"/>
            <a:ext cx="3086100" cy="547687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5" name="제목 1">
            <a:extLst>
              <a:ext uri="{FF2B5EF4-FFF2-40B4-BE49-F238E27FC236}">
                <a16:creationId xmlns:a16="http://schemas.microsoft.com/office/drawing/2014/main" id="{B480B172-71C7-FB29-D475-F298DD83F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95938"/>
          </a:xfrm>
        </p:spPr>
        <p:txBody>
          <a:bodyPr>
            <a:normAutofit fontScale="90000"/>
          </a:bodyPr>
          <a:lstStyle/>
          <a:p>
            <a:r>
              <a:rPr lang="ko-KR" altLang="en-US" dirty="0"/>
              <a:t>화면 </a:t>
            </a:r>
            <a:r>
              <a:rPr lang="en-US" altLang="ko-KR" dirty="0"/>
              <a:t>UI(</a:t>
            </a:r>
            <a:r>
              <a:rPr lang="ko-KR" altLang="en-US" dirty="0"/>
              <a:t>학부모님用</a:t>
            </a:r>
            <a:r>
              <a:rPr lang="en-US" altLang="ko-KR" dirty="0"/>
              <a:t>)</a:t>
            </a:r>
            <a:endParaRPr lang="ko-KR" altLang="en-US" dirty="0"/>
          </a:p>
        </p:txBody>
      </p:sp>
      <p:pic>
        <p:nvPicPr>
          <p:cNvPr id="46" name="그림 45">
            <a:extLst>
              <a:ext uri="{FF2B5EF4-FFF2-40B4-BE49-F238E27FC236}">
                <a16:creationId xmlns:a16="http://schemas.microsoft.com/office/drawing/2014/main" id="{5A419AA0-B8F5-72BE-71AA-9A0F378D02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5058" y="6348983"/>
            <a:ext cx="2916942" cy="509017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972D3759-2A23-63B7-D63E-191A635F64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9693" y="1035706"/>
            <a:ext cx="3086100" cy="547687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타원 12">
            <a:extLst>
              <a:ext uri="{FF2B5EF4-FFF2-40B4-BE49-F238E27FC236}">
                <a16:creationId xmlns:a16="http://schemas.microsoft.com/office/drawing/2014/main" id="{1A19F7AD-AE25-3AB3-E98D-0546B3F16338}"/>
              </a:ext>
            </a:extLst>
          </p:cNvPr>
          <p:cNvSpPr/>
          <p:nvPr/>
        </p:nvSpPr>
        <p:spPr>
          <a:xfrm>
            <a:off x="1443210" y="1423652"/>
            <a:ext cx="157437" cy="16525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타원 13">
            <a:extLst>
              <a:ext uri="{FF2B5EF4-FFF2-40B4-BE49-F238E27FC236}">
                <a16:creationId xmlns:a16="http://schemas.microsoft.com/office/drawing/2014/main" id="{BA0C2059-DE2C-549B-7098-65C08DD9F5FC}"/>
              </a:ext>
            </a:extLst>
          </p:cNvPr>
          <p:cNvSpPr/>
          <p:nvPr/>
        </p:nvSpPr>
        <p:spPr>
          <a:xfrm>
            <a:off x="4781561" y="1423651"/>
            <a:ext cx="157437" cy="16525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타원 14">
            <a:extLst>
              <a:ext uri="{FF2B5EF4-FFF2-40B4-BE49-F238E27FC236}">
                <a16:creationId xmlns:a16="http://schemas.microsoft.com/office/drawing/2014/main" id="{27971EA9-6A37-EF5B-7E9A-84E69002CE66}"/>
              </a:ext>
            </a:extLst>
          </p:cNvPr>
          <p:cNvSpPr/>
          <p:nvPr/>
        </p:nvSpPr>
        <p:spPr>
          <a:xfrm>
            <a:off x="8074117" y="1423650"/>
            <a:ext cx="157437" cy="16525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140430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4C9C1906-E1C7-C130-A88B-82262C98FF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9693" y="1035706"/>
            <a:ext cx="3086100" cy="545716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F4FDCD9D-C40F-D7F5-A91B-7C0B0DFD56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035706"/>
            <a:ext cx="3086100" cy="547687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5" name="제목 1">
            <a:extLst>
              <a:ext uri="{FF2B5EF4-FFF2-40B4-BE49-F238E27FC236}">
                <a16:creationId xmlns:a16="http://schemas.microsoft.com/office/drawing/2014/main" id="{B480B172-71C7-FB29-D475-F298DD83F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95938"/>
          </a:xfrm>
        </p:spPr>
        <p:txBody>
          <a:bodyPr>
            <a:normAutofit fontScale="90000"/>
          </a:bodyPr>
          <a:lstStyle/>
          <a:p>
            <a:r>
              <a:rPr lang="ko-KR" altLang="en-US" dirty="0"/>
              <a:t>화면 </a:t>
            </a:r>
            <a:r>
              <a:rPr lang="en-US" altLang="ko-KR" dirty="0"/>
              <a:t>UI(</a:t>
            </a:r>
            <a:r>
              <a:rPr lang="ko-KR" altLang="en-US" dirty="0"/>
              <a:t>학부모님用</a:t>
            </a:r>
            <a:r>
              <a:rPr lang="en-US" altLang="ko-KR" dirty="0"/>
              <a:t>) – </a:t>
            </a:r>
            <a:r>
              <a:rPr lang="ko-KR" altLang="en-US" dirty="0"/>
              <a:t>프로필 사진 변경</a:t>
            </a:r>
          </a:p>
        </p:txBody>
      </p:sp>
      <p:pic>
        <p:nvPicPr>
          <p:cNvPr id="46" name="그림 45">
            <a:extLst>
              <a:ext uri="{FF2B5EF4-FFF2-40B4-BE49-F238E27FC236}">
                <a16:creationId xmlns:a16="http://schemas.microsoft.com/office/drawing/2014/main" id="{5A419AA0-B8F5-72BE-71AA-9A0F378D02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5058" y="6348983"/>
            <a:ext cx="2916942" cy="509017"/>
          </a:xfrm>
          <a:prstGeom prst="rect">
            <a:avLst/>
          </a:prstGeom>
        </p:spPr>
      </p:pic>
      <p:sp>
        <p:nvSpPr>
          <p:cNvPr id="7" name="타원 6">
            <a:extLst>
              <a:ext uri="{FF2B5EF4-FFF2-40B4-BE49-F238E27FC236}">
                <a16:creationId xmlns:a16="http://schemas.microsoft.com/office/drawing/2014/main" id="{DAF8FDA0-B68F-59D9-3E4B-4279DA4A35CC}"/>
              </a:ext>
            </a:extLst>
          </p:cNvPr>
          <p:cNvSpPr/>
          <p:nvPr/>
        </p:nvSpPr>
        <p:spPr>
          <a:xfrm>
            <a:off x="1432193" y="1423652"/>
            <a:ext cx="157437" cy="16525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E3C191BD-8879-8C7B-3747-A7BDDE3ADE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055412"/>
            <a:ext cx="3086100" cy="5476874"/>
          </a:xfrm>
          <a:prstGeom prst="rect">
            <a:avLst/>
          </a:prstGeom>
        </p:spPr>
      </p:pic>
      <p:pic>
        <p:nvPicPr>
          <p:cNvPr id="9" name="그래픽 8" descr="오른쪽을 가리키는 검지  단색으로 채워진">
            <a:extLst>
              <a:ext uri="{FF2B5EF4-FFF2-40B4-BE49-F238E27FC236}">
                <a16:creationId xmlns:a16="http://schemas.microsoft.com/office/drawing/2014/main" id="{509F1D06-382B-43B7-631B-7761588C205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6200000">
            <a:off x="3009900" y="1774810"/>
            <a:ext cx="914400" cy="9144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8970D2C-DCFF-BD4C-95F0-0581CBCB9E73}"/>
              </a:ext>
            </a:extLst>
          </p:cNvPr>
          <p:cNvSpPr txBox="1"/>
          <p:nvPr/>
        </p:nvSpPr>
        <p:spPr>
          <a:xfrm>
            <a:off x="7213630" y="1035706"/>
            <a:ext cx="35461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/>
              <a:t>구글 로그인 회원분들은</a:t>
            </a:r>
            <a:endParaRPr lang="en-US" altLang="ko-KR" sz="1600" dirty="0"/>
          </a:p>
          <a:p>
            <a:r>
              <a:rPr lang="ko-KR" altLang="en-US" sz="1600" dirty="0"/>
              <a:t>기본적으로 추후에 학원에서 </a:t>
            </a:r>
            <a:endParaRPr lang="en-US" altLang="ko-KR" sz="1600" dirty="0"/>
          </a:p>
          <a:p>
            <a:r>
              <a:rPr lang="ko-KR" altLang="en-US" sz="1600" dirty="0"/>
              <a:t>제공하는 학원 로고로</a:t>
            </a:r>
            <a:endParaRPr lang="en-US" altLang="ko-KR" sz="1600" dirty="0"/>
          </a:p>
          <a:p>
            <a:r>
              <a:rPr lang="ko-KR" altLang="en-US" sz="1600" dirty="0"/>
              <a:t>초기 설정 될 예정입니다</a:t>
            </a:r>
            <a:r>
              <a:rPr lang="en-US" altLang="ko-KR" sz="1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467478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B897E6BC-9BB7-9366-BF60-8E0A3B4690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509017"/>
          </a:xfrm>
        </p:spPr>
        <p:txBody>
          <a:bodyPr/>
          <a:lstStyle/>
          <a:p>
            <a:r>
              <a:rPr lang="en-US" altLang="ko-KR" dirty="0">
                <a:hlinkClick r:id="rId2"/>
              </a:rPr>
              <a:t>YouTube</a:t>
            </a:r>
            <a:r>
              <a:rPr lang="ko-KR" altLang="en-US" dirty="0">
                <a:hlinkClick r:id="rId2"/>
              </a:rPr>
              <a:t> 영상</a:t>
            </a:r>
            <a:endParaRPr lang="en-US" altLang="ko-KR" dirty="0"/>
          </a:p>
        </p:txBody>
      </p:sp>
      <p:sp>
        <p:nvSpPr>
          <p:cNvPr id="11" name="제목 1">
            <a:extLst>
              <a:ext uri="{FF2B5EF4-FFF2-40B4-BE49-F238E27FC236}">
                <a16:creationId xmlns:a16="http://schemas.microsoft.com/office/drawing/2014/main" id="{FCDEC166-92F8-EBF9-EA7F-ED255409B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ko-KR" altLang="en-US" dirty="0"/>
              <a:t>영상자료</a:t>
            </a:r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0CC6C0A7-C94B-EBA8-F671-4B10764FD9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5058" y="6348983"/>
            <a:ext cx="2916942" cy="509017"/>
          </a:xfrm>
          <a:prstGeom prst="rect">
            <a:avLst/>
          </a:prstGeom>
        </p:spPr>
      </p:pic>
      <p:sp>
        <p:nvSpPr>
          <p:cNvPr id="2" name="내용 개체 틀 3">
            <a:extLst>
              <a:ext uri="{FF2B5EF4-FFF2-40B4-BE49-F238E27FC236}">
                <a16:creationId xmlns:a16="http://schemas.microsoft.com/office/drawing/2014/main" id="{C4FB7EFF-371E-330D-592E-49687CA4E35E}"/>
              </a:ext>
            </a:extLst>
          </p:cNvPr>
          <p:cNvSpPr txBox="1">
            <a:spLocks/>
          </p:cNvSpPr>
          <p:nvPr/>
        </p:nvSpPr>
        <p:spPr>
          <a:xfrm>
            <a:off x="838200" y="4178059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/>
              <a:t>학원 이메일 주소</a:t>
            </a:r>
            <a:r>
              <a:rPr lang="en-US" altLang="ko-KR" dirty="0"/>
              <a:t>(</a:t>
            </a:r>
            <a:r>
              <a:rPr lang="ko-KR" altLang="en-US" dirty="0"/>
              <a:t>서버</a:t>
            </a:r>
            <a:r>
              <a:rPr lang="en-US" altLang="ko-KR" dirty="0"/>
              <a:t> </a:t>
            </a:r>
            <a:r>
              <a:rPr lang="ko-KR" altLang="en-US" dirty="0"/>
              <a:t>구축 및 마스터 화면에 필요</a:t>
            </a:r>
            <a:r>
              <a:rPr lang="en-US" altLang="ko-KR" dirty="0"/>
              <a:t>)</a:t>
            </a:r>
          </a:p>
          <a:p>
            <a:r>
              <a:rPr lang="ko-KR" altLang="en-US" dirty="0"/>
              <a:t>학원 계좌번호</a:t>
            </a:r>
            <a:r>
              <a:rPr lang="en-US" altLang="ko-KR" dirty="0"/>
              <a:t>(</a:t>
            </a:r>
            <a:r>
              <a:rPr lang="ko-KR" altLang="en-US" dirty="0"/>
              <a:t>결제 안내 화면에 필요</a:t>
            </a:r>
            <a:r>
              <a:rPr lang="en-US" altLang="ko-KR" dirty="0"/>
              <a:t>)</a:t>
            </a:r>
          </a:p>
          <a:p>
            <a:r>
              <a:rPr lang="ko-KR" altLang="en-US" dirty="0"/>
              <a:t>학원 사업자 등록번호</a:t>
            </a:r>
            <a:endParaRPr lang="en-US" altLang="ko-KR" dirty="0"/>
          </a:p>
        </p:txBody>
      </p:sp>
      <p:sp>
        <p:nvSpPr>
          <p:cNvPr id="3" name="제목 1">
            <a:extLst>
              <a:ext uri="{FF2B5EF4-FFF2-40B4-BE49-F238E27FC236}">
                <a16:creationId xmlns:a16="http://schemas.microsoft.com/office/drawing/2014/main" id="{A0CE3FE4-7E29-235A-41A7-B6B929F3F65C}"/>
              </a:ext>
            </a:extLst>
          </p:cNvPr>
          <p:cNvSpPr txBox="1">
            <a:spLocks/>
          </p:cNvSpPr>
          <p:nvPr/>
        </p:nvSpPr>
        <p:spPr>
          <a:xfrm>
            <a:off x="838200" y="300184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dirty="0"/>
              <a:t>필요사항</a:t>
            </a:r>
          </a:p>
        </p:txBody>
      </p:sp>
    </p:spTree>
    <p:extLst>
      <p:ext uri="{BB962C8B-B14F-4D97-AF65-F5344CB8AC3E}">
        <p14:creationId xmlns:p14="http://schemas.microsoft.com/office/powerpoint/2010/main" val="11304990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u="sng" dirty="0"/>
              <a:t>주문 개발 예상 견적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1825625"/>
            <a:ext cx="10889974" cy="4351338"/>
          </a:xfrm>
        </p:spPr>
        <p:txBody>
          <a:bodyPr>
            <a:normAutofit/>
          </a:bodyPr>
          <a:lstStyle/>
          <a:p>
            <a:r>
              <a:rPr lang="ko-KR" altLang="en-US" dirty="0"/>
              <a:t>개발 기간 </a:t>
            </a:r>
            <a:r>
              <a:rPr lang="en-US" altLang="ko-KR" dirty="0"/>
              <a:t>: 5</a:t>
            </a:r>
            <a:r>
              <a:rPr lang="ko-KR" altLang="en-US" dirty="0"/>
              <a:t>일</a:t>
            </a:r>
            <a:r>
              <a:rPr lang="en-US" altLang="ko-KR" dirty="0"/>
              <a:t> + </a:t>
            </a:r>
            <a:r>
              <a:rPr lang="ko-KR" altLang="en-US" dirty="0"/>
              <a:t>테스트</a:t>
            </a:r>
            <a:r>
              <a:rPr lang="en-US" altLang="ko-KR" dirty="0"/>
              <a:t>(5</a:t>
            </a:r>
            <a:r>
              <a:rPr lang="ko-KR" altLang="en-US" dirty="0"/>
              <a:t>일</a:t>
            </a:r>
            <a:r>
              <a:rPr lang="en-US" altLang="ko-KR" dirty="0"/>
              <a:t>)</a:t>
            </a:r>
          </a:p>
          <a:p>
            <a:pPr marL="0" indent="0">
              <a:buNone/>
            </a:pPr>
            <a:r>
              <a:rPr lang="en-US" altLang="ko-KR" dirty="0"/>
              <a:t>	</a:t>
            </a:r>
            <a:r>
              <a:rPr lang="ko-KR" altLang="en-US" dirty="0"/>
              <a:t>개발 언어 </a:t>
            </a:r>
            <a:r>
              <a:rPr lang="en-US" altLang="ko-KR" dirty="0"/>
              <a:t>: Flutter</a:t>
            </a:r>
          </a:p>
          <a:p>
            <a:r>
              <a:rPr lang="ko-KR" altLang="en-US" dirty="0"/>
              <a:t>앱 </a:t>
            </a:r>
            <a:r>
              <a:rPr lang="en-US" altLang="ko-KR" dirty="0"/>
              <a:t>2,000,000 – (</a:t>
            </a:r>
            <a:r>
              <a:rPr lang="ko-KR" altLang="en-US" dirty="0"/>
              <a:t>계약금</a:t>
            </a:r>
            <a:r>
              <a:rPr lang="en-US" altLang="ko-KR" dirty="0"/>
              <a:t>10% 200,000) </a:t>
            </a:r>
          </a:p>
          <a:p>
            <a:pPr marL="457200" lvl="1" indent="0">
              <a:buNone/>
            </a:pPr>
            <a:r>
              <a:rPr lang="en-US" altLang="ko-KR" dirty="0"/>
              <a:t>- </a:t>
            </a:r>
            <a:r>
              <a:rPr lang="ko-KR" altLang="en-US" dirty="0"/>
              <a:t>일시불 </a:t>
            </a:r>
            <a:r>
              <a:rPr lang="en-US" altLang="ko-KR" dirty="0"/>
              <a:t>18,000,000 (VAT</a:t>
            </a:r>
            <a:r>
              <a:rPr lang="ko-KR" altLang="en-US" dirty="0"/>
              <a:t>포함</a:t>
            </a:r>
            <a:r>
              <a:rPr lang="en-US" altLang="ko-KR" dirty="0"/>
              <a:t>,</a:t>
            </a:r>
            <a:r>
              <a:rPr lang="ko-KR" altLang="en-US" dirty="0"/>
              <a:t>계약금 포함</a:t>
            </a:r>
            <a:r>
              <a:rPr lang="en-US" altLang="ko-KR" dirty="0"/>
              <a:t>) 2</a:t>
            </a:r>
            <a:r>
              <a:rPr lang="ko-KR" altLang="en-US" dirty="0"/>
              <a:t>년</a:t>
            </a:r>
            <a:r>
              <a:rPr lang="en-US" altLang="ko-KR" dirty="0"/>
              <a:t>A/S 20</a:t>
            </a:r>
            <a:r>
              <a:rPr lang="ko-KR" altLang="en-US" dirty="0"/>
              <a:t>만원 할인</a:t>
            </a:r>
            <a:endParaRPr lang="en-US" altLang="ko-KR" dirty="0"/>
          </a:p>
          <a:p>
            <a:pPr lvl="1">
              <a:buFontTx/>
              <a:buChar char="-"/>
            </a:pPr>
            <a:r>
              <a:rPr lang="en-US" altLang="ko-KR" dirty="0"/>
              <a:t>2</a:t>
            </a:r>
            <a:r>
              <a:rPr lang="ko-KR" altLang="en-US" dirty="0"/>
              <a:t>년 약정</a:t>
            </a:r>
            <a:r>
              <a:rPr lang="en-US" altLang="ko-KR" dirty="0"/>
              <a:t>(2,080,000 (VAT</a:t>
            </a:r>
            <a:r>
              <a:rPr lang="ko-KR" altLang="en-US" dirty="0"/>
              <a:t>포함</a:t>
            </a:r>
            <a:r>
              <a:rPr lang="en-US" altLang="ko-KR" dirty="0"/>
              <a:t>,</a:t>
            </a:r>
            <a:r>
              <a:rPr lang="ko-KR" altLang="en-US" dirty="0"/>
              <a:t>계약금포함</a:t>
            </a:r>
            <a:r>
              <a:rPr lang="en-US" altLang="ko-KR" dirty="0"/>
              <a:t>))</a:t>
            </a:r>
          </a:p>
          <a:p>
            <a:pPr lvl="2">
              <a:buFontTx/>
              <a:buChar char="-"/>
            </a:pPr>
            <a:r>
              <a:rPr lang="ko-KR" altLang="en-US" dirty="0"/>
              <a:t>선금 </a:t>
            </a:r>
            <a:r>
              <a:rPr lang="en-US" altLang="ko-KR" dirty="0"/>
              <a:t>1,000,000 + </a:t>
            </a:r>
            <a:r>
              <a:rPr lang="ko-KR" altLang="en-US" dirty="0"/>
              <a:t>월 관리비</a:t>
            </a:r>
            <a:r>
              <a:rPr lang="en-US" altLang="ko-KR" dirty="0"/>
              <a:t>(45,000</a:t>
            </a:r>
            <a:r>
              <a:rPr lang="ko-KR" altLang="en-US" dirty="0"/>
              <a:t>원</a:t>
            </a:r>
            <a:r>
              <a:rPr lang="en-US" altLang="ko-KR" dirty="0"/>
              <a:t>(VAT</a:t>
            </a:r>
            <a:r>
              <a:rPr lang="ko-KR" altLang="en-US" dirty="0"/>
              <a:t>포함</a:t>
            </a:r>
            <a:r>
              <a:rPr lang="en-US" altLang="ko-KR" dirty="0"/>
              <a:t>))</a:t>
            </a:r>
          </a:p>
          <a:p>
            <a:pPr marL="0" indent="0">
              <a:buNone/>
            </a:pPr>
            <a:r>
              <a:rPr lang="en-US" altLang="ko-KR" dirty="0">
                <a:solidFill>
                  <a:srgbClr val="FF0000"/>
                </a:solidFill>
              </a:rPr>
              <a:t>※ </a:t>
            </a:r>
            <a:r>
              <a:rPr lang="en-US" altLang="ko-KR" dirty="0" err="1">
                <a:solidFill>
                  <a:srgbClr val="FF0000"/>
                </a:solidFill>
              </a:rPr>
              <a:t>ios</a:t>
            </a:r>
            <a:r>
              <a:rPr lang="ko-KR" altLang="en-US" dirty="0">
                <a:solidFill>
                  <a:srgbClr val="FF0000"/>
                </a:solidFill>
              </a:rPr>
              <a:t>버전 추후에 제공 예정</a:t>
            </a:r>
            <a:r>
              <a:rPr lang="en-US" altLang="ko-KR" dirty="0">
                <a:solidFill>
                  <a:srgbClr val="FF0000"/>
                </a:solidFill>
              </a:rPr>
              <a:t>, </a:t>
            </a:r>
          </a:p>
          <a:p>
            <a:pPr marL="0" indent="0">
              <a:buNone/>
            </a:pPr>
            <a:r>
              <a:rPr lang="en-US" altLang="ko-KR" dirty="0">
                <a:solidFill>
                  <a:srgbClr val="FF0000"/>
                </a:solidFill>
              </a:rPr>
              <a:t>	</a:t>
            </a:r>
            <a:r>
              <a:rPr lang="ko-KR" altLang="en-US" dirty="0">
                <a:solidFill>
                  <a:srgbClr val="FF0000"/>
                </a:solidFill>
              </a:rPr>
              <a:t>결제 계좌번호 붙어 넣기 혹은 은행 </a:t>
            </a:r>
            <a:r>
              <a:rPr lang="en-US" altLang="ko-KR" dirty="0">
                <a:solidFill>
                  <a:srgbClr val="FF0000"/>
                </a:solidFill>
              </a:rPr>
              <a:t>app </a:t>
            </a:r>
            <a:r>
              <a:rPr lang="ko-KR" altLang="en-US" dirty="0">
                <a:solidFill>
                  <a:srgbClr val="FF0000"/>
                </a:solidFill>
              </a:rPr>
              <a:t>연결</a:t>
            </a:r>
            <a:endParaRPr lang="en-US" altLang="ko-KR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altLang="ko-KR" dirty="0"/>
              <a:t>      </a:t>
            </a:r>
            <a:endParaRPr lang="ko-KR" altLang="en-US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EE169A6E-8860-75A8-BBDC-EBD1691A19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5058" y="6348983"/>
            <a:ext cx="2916942" cy="509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6563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96997C1-E702-48E2-68F9-2EE5A5697D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3745" y="1851927"/>
            <a:ext cx="3584510" cy="4866114"/>
          </a:xfrm>
        </p:spPr>
        <p:txBody>
          <a:bodyPr/>
          <a:lstStyle/>
          <a:p>
            <a:pPr marL="0" indent="0" algn="ctr">
              <a:buNone/>
            </a:pPr>
            <a:r>
              <a:rPr lang="ko-KR" altLang="en-US" u="sng" dirty="0"/>
              <a:t>알람 기능</a:t>
            </a:r>
            <a:endParaRPr lang="en-US" altLang="ko-KR" u="sng" dirty="0"/>
          </a:p>
          <a:p>
            <a:pPr marL="0" indent="0" algn="ctr">
              <a:buNone/>
            </a:pPr>
            <a:endParaRPr lang="en-US" altLang="ko-KR" u="sng" dirty="0"/>
          </a:p>
          <a:p>
            <a:pPr marL="0" indent="0" algn="ctr">
              <a:buNone/>
            </a:pPr>
            <a:endParaRPr lang="en-US" altLang="ko-KR" u="sng" dirty="0"/>
          </a:p>
          <a:p>
            <a:pPr marL="0" indent="0" algn="ctr">
              <a:buNone/>
            </a:pPr>
            <a:endParaRPr lang="en-US" altLang="ko-KR" u="sng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ko-KR" altLang="en-US" sz="2600" dirty="0"/>
              <a:t>다양한 </a:t>
            </a:r>
            <a:endParaRPr lang="en-US" altLang="ko-KR" sz="2600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ko-KR" altLang="en-US" sz="2600" dirty="0"/>
              <a:t>맞춤 정보 알람 </a:t>
            </a:r>
            <a:endParaRPr lang="en-US" altLang="ko-KR" sz="2600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ko-KR" altLang="en-US" sz="2600" dirty="0"/>
              <a:t>발송 가능</a:t>
            </a:r>
            <a:endParaRPr lang="en-US" altLang="ko-KR" dirty="0"/>
          </a:p>
        </p:txBody>
      </p:sp>
      <p:sp>
        <p:nvSpPr>
          <p:cNvPr id="16" name="내용 개체 틀 2">
            <a:extLst>
              <a:ext uri="{FF2B5EF4-FFF2-40B4-BE49-F238E27FC236}">
                <a16:creationId xmlns:a16="http://schemas.microsoft.com/office/drawing/2014/main" id="{41DACD04-080E-C354-E979-45A626802078}"/>
              </a:ext>
            </a:extLst>
          </p:cNvPr>
          <p:cNvSpPr txBox="1">
            <a:spLocks/>
          </p:cNvSpPr>
          <p:nvPr/>
        </p:nvSpPr>
        <p:spPr>
          <a:xfrm>
            <a:off x="595602" y="1851927"/>
            <a:ext cx="3584510" cy="48661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ko-KR" altLang="en-US" u="sng" dirty="0"/>
              <a:t>홈페이지</a:t>
            </a:r>
            <a:endParaRPr lang="en-US" altLang="ko-KR" u="sng" dirty="0"/>
          </a:p>
          <a:p>
            <a:pPr marL="0" indent="0" algn="ctr">
              <a:buFont typeface="Arial" panose="020B0604020202020204" pitchFamily="34" charset="0"/>
              <a:buNone/>
            </a:pPr>
            <a:endParaRPr lang="en-US" altLang="ko-KR" u="sng" dirty="0"/>
          </a:p>
          <a:p>
            <a:pPr marL="0" indent="0" algn="ctr">
              <a:buFont typeface="Arial" panose="020B0604020202020204" pitchFamily="34" charset="0"/>
              <a:buNone/>
            </a:pPr>
            <a:endParaRPr lang="en-US" altLang="ko-KR" u="sng" dirty="0"/>
          </a:p>
          <a:p>
            <a:pPr marL="0" indent="0" algn="ctr">
              <a:buFont typeface="Arial" panose="020B0604020202020204" pitchFamily="34" charset="0"/>
              <a:buNone/>
            </a:pPr>
            <a:endParaRPr lang="en-US" altLang="ko-KR" u="sng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ko-KR" altLang="en-US" sz="2600" dirty="0"/>
              <a:t>기존 홈페이지 </a:t>
            </a:r>
            <a:endParaRPr lang="en-US" altLang="ko-KR" sz="2600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ko-KR" altLang="en-US" sz="2600" dirty="0"/>
              <a:t>또는 블로그</a:t>
            </a:r>
            <a:r>
              <a:rPr lang="en-US" altLang="ko-KR" sz="2600" dirty="0"/>
              <a:t>, </a:t>
            </a:r>
            <a:r>
              <a:rPr lang="ko-KR" altLang="en-US" sz="2600" dirty="0"/>
              <a:t>인스타</a:t>
            </a:r>
            <a:endParaRPr lang="en-US" altLang="ko-KR" sz="2600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ko-KR" altLang="en-US" sz="2600" dirty="0"/>
              <a:t>링크 서비스</a:t>
            </a:r>
            <a:endParaRPr lang="en-US" altLang="ko-KR" sz="2100" dirty="0"/>
          </a:p>
        </p:txBody>
      </p:sp>
      <p:pic>
        <p:nvPicPr>
          <p:cNvPr id="26" name="그래픽 25" descr="주택 단색으로 채워진">
            <a:extLst>
              <a:ext uri="{FF2B5EF4-FFF2-40B4-BE49-F238E27FC236}">
                <a16:creationId xmlns:a16="http://schemas.microsoft.com/office/drawing/2014/main" id="{8744FF8A-709F-2A4C-F037-1CE5CA1DD4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30657" y="2514600"/>
            <a:ext cx="914400" cy="914400"/>
          </a:xfrm>
          <a:prstGeom prst="rect">
            <a:avLst/>
          </a:prstGeom>
        </p:spPr>
      </p:pic>
      <p:pic>
        <p:nvPicPr>
          <p:cNvPr id="28" name="그림 27">
            <a:extLst>
              <a:ext uri="{FF2B5EF4-FFF2-40B4-BE49-F238E27FC236}">
                <a16:creationId xmlns:a16="http://schemas.microsoft.com/office/drawing/2014/main" id="{F54DA2DD-3B8C-AF57-AD47-4012CD9BC9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8829" y="2534659"/>
            <a:ext cx="894341" cy="894341"/>
          </a:xfrm>
          <a:prstGeom prst="rect">
            <a:avLst/>
          </a:prstGeom>
        </p:spPr>
      </p:pic>
      <p:pic>
        <p:nvPicPr>
          <p:cNvPr id="30" name="그래픽 29" descr="스마트폰 단색으로 채워진">
            <a:extLst>
              <a:ext uri="{FF2B5EF4-FFF2-40B4-BE49-F238E27FC236}">
                <a16:creationId xmlns:a16="http://schemas.microsoft.com/office/drawing/2014/main" id="{9D195704-CE2B-7525-31A2-12CC5C74D3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0800000">
            <a:off x="9346943" y="2534659"/>
            <a:ext cx="914400" cy="914400"/>
          </a:xfrm>
          <a:prstGeom prst="rect">
            <a:avLst/>
          </a:prstGeom>
        </p:spPr>
      </p:pic>
      <p:sp>
        <p:nvSpPr>
          <p:cNvPr id="32" name="내용 개체 틀 2">
            <a:extLst>
              <a:ext uri="{FF2B5EF4-FFF2-40B4-BE49-F238E27FC236}">
                <a16:creationId xmlns:a16="http://schemas.microsoft.com/office/drawing/2014/main" id="{D31976AF-B3AD-CE84-B693-151882466179}"/>
              </a:ext>
            </a:extLst>
          </p:cNvPr>
          <p:cNvSpPr txBox="1">
            <a:spLocks/>
          </p:cNvSpPr>
          <p:nvPr/>
        </p:nvSpPr>
        <p:spPr>
          <a:xfrm>
            <a:off x="8011888" y="1851927"/>
            <a:ext cx="3584510" cy="48661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ko-KR" altLang="en-US" u="sng" dirty="0"/>
              <a:t>앱</a:t>
            </a:r>
            <a:endParaRPr lang="en-US" altLang="ko-KR" u="sng" dirty="0"/>
          </a:p>
          <a:p>
            <a:pPr marL="0" indent="0" algn="ctr">
              <a:buFont typeface="Arial" panose="020B0604020202020204" pitchFamily="34" charset="0"/>
              <a:buNone/>
            </a:pPr>
            <a:endParaRPr lang="en-US" altLang="ko-KR" u="sng" dirty="0"/>
          </a:p>
          <a:p>
            <a:pPr marL="0" indent="0" algn="ctr">
              <a:buFont typeface="Arial" panose="020B0604020202020204" pitchFamily="34" charset="0"/>
              <a:buNone/>
            </a:pPr>
            <a:endParaRPr lang="en-US" altLang="ko-KR" u="sng" dirty="0"/>
          </a:p>
          <a:p>
            <a:pPr marL="0" indent="0" algn="ctr">
              <a:buFont typeface="Arial" panose="020B0604020202020204" pitchFamily="34" charset="0"/>
              <a:buNone/>
            </a:pPr>
            <a:endParaRPr lang="en-US" altLang="ko-KR" u="sng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ko-KR" altLang="en-US" sz="2600" dirty="0"/>
              <a:t>맞춤형 앱 </a:t>
            </a:r>
            <a:endParaRPr lang="en-US" altLang="ko-KR" sz="2600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ko-KR" altLang="en-US" sz="2600" dirty="0"/>
              <a:t>제작 및 제공</a:t>
            </a:r>
            <a:endParaRPr lang="en-US" altLang="ko-KR" sz="2600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altLang="ko-KR" sz="2400" dirty="0"/>
              <a:t>(</a:t>
            </a:r>
            <a:r>
              <a:rPr lang="ko-KR" altLang="en-US" sz="2400" dirty="0"/>
              <a:t>기존 상호 및 로고 이용</a:t>
            </a:r>
            <a:r>
              <a:rPr lang="en-US" altLang="ko-KR" sz="2400" dirty="0"/>
              <a:t>)</a:t>
            </a:r>
          </a:p>
        </p:txBody>
      </p:sp>
      <p:sp>
        <p:nvSpPr>
          <p:cNvPr id="33" name="제목 1">
            <a:extLst>
              <a:ext uri="{FF2B5EF4-FFF2-40B4-BE49-F238E27FC236}">
                <a16:creationId xmlns:a16="http://schemas.microsoft.com/office/drawing/2014/main" id="{549F18F0-A45A-BDEF-2DD6-620687F6B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ko-KR" altLang="en-US"/>
              <a:t>제공 서비스</a:t>
            </a:r>
          </a:p>
        </p:txBody>
      </p:sp>
      <p:pic>
        <p:nvPicPr>
          <p:cNvPr id="35" name="그림 34">
            <a:extLst>
              <a:ext uri="{FF2B5EF4-FFF2-40B4-BE49-F238E27FC236}">
                <a16:creationId xmlns:a16="http://schemas.microsoft.com/office/drawing/2014/main" id="{9FF36E57-3CD6-95E1-931F-DD02E9042BA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5058" y="6348983"/>
            <a:ext cx="2916942" cy="509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5787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내용 개체 틀 2">
            <a:extLst>
              <a:ext uri="{FF2B5EF4-FFF2-40B4-BE49-F238E27FC236}">
                <a16:creationId xmlns:a16="http://schemas.microsoft.com/office/drawing/2014/main" id="{D31976AF-B3AD-CE84-B693-151882466179}"/>
              </a:ext>
            </a:extLst>
          </p:cNvPr>
          <p:cNvSpPr txBox="1">
            <a:spLocks/>
          </p:cNvSpPr>
          <p:nvPr/>
        </p:nvSpPr>
        <p:spPr>
          <a:xfrm>
            <a:off x="8011888" y="1851927"/>
            <a:ext cx="3584510" cy="48661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altLang="ko-KR" u="sng" dirty="0"/>
              <a:t>1:1 </a:t>
            </a:r>
            <a:r>
              <a:rPr lang="ko-KR" altLang="en-US" u="sng" dirty="0"/>
              <a:t>상담</a:t>
            </a:r>
            <a:endParaRPr lang="en-US" altLang="ko-KR" u="sng" dirty="0"/>
          </a:p>
          <a:p>
            <a:pPr marL="0" indent="0" algn="ctr">
              <a:buFont typeface="Arial" panose="020B0604020202020204" pitchFamily="34" charset="0"/>
              <a:buNone/>
            </a:pPr>
            <a:endParaRPr lang="en-US" altLang="ko-KR" u="sng" dirty="0"/>
          </a:p>
          <a:p>
            <a:pPr marL="0" indent="0" algn="ctr">
              <a:buFont typeface="Arial" panose="020B0604020202020204" pitchFamily="34" charset="0"/>
              <a:buNone/>
            </a:pPr>
            <a:endParaRPr lang="en-US" altLang="ko-KR" u="sng" dirty="0"/>
          </a:p>
          <a:p>
            <a:pPr marL="0" indent="0" algn="ctr">
              <a:buFont typeface="Arial" panose="020B0604020202020204" pitchFamily="34" charset="0"/>
              <a:buNone/>
            </a:pPr>
            <a:endParaRPr lang="en-US" altLang="ko-KR" u="sng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altLang="ko-KR" sz="2600" dirty="0"/>
              <a:t>1:1 </a:t>
            </a:r>
            <a:r>
              <a:rPr lang="ko-KR" altLang="en-US" sz="2600" dirty="0"/>
              <a:t>개별 </a:t>
            </a:r>
            <a:endParaRPr lang="en-US" altLang="ko-KR" sz="2600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ko-KR" altLang="en-US" sz="2600" dirty="0"/>
              <a:t>상담 채팅 창 제공</a:t>
            </a:r>
            <a:endParaRPr lang="en-US" altLang="ko-KR" sz="2400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96997C1-E702-48E2-68F9-2EE5A5697D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3745" y="1851927"/>
            <a:ext cx="3584510" cy="4866114"/>
          </a:xfrm>
        </p:spPr>
        <p:txBody>
          <a:bodyPr/>
          <a:lstStyle/>
          <a:p>
            <a:pPr marL="0" indent="0" algn="ctr">
              <a:buNone/>
            </a:pPr>
            <a:r>
              <a:rPr lang="ko-KR" altLang="en-US" u="sng" dirty="0"/>
              <a:t>업데이트</a:t>
            </a:r>
            <a:endParaRPr lang="en-US" altLang="ko-KR" u="sng" dirty="0"/>
          </a:p>
          <a:p>
            <a:pPr marL="0" indent="0" algn="ctr">
              <a:buNone/>
            </a:pPr>
            <a:endParaRPr lang="en-US" altLang="ko-KR" u="sng" dirty="0"/>
          </a:p>
          <a:p>
            <a:pPr marL="0" indent="0" algn="ctr">
              <a:buNone/>
            </a:pPr>
            <a:endParaRPr lang="en-US" altLang="ko-KR" u="sng" dirty="0"/>
          </a:p>
          <a:p>
            <a:pPr marL="0" indent="0" algn="ctr">
              <a:buNone/>
            </a:pPr>
            <a:endParaRPr lang="en-US" altLang="ko-KR" u="sng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ko-KR" altLang="en-US" sz="2600" dirty="0"/>
              <a:t>고객 의견 반영</a:t>
            </a:r>
            <a:endParaRPr lang="en-US" altLang="ko-KR" sz="2600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ko-KR" altLang="en-US" sz="2600" dirty="0"/>
              <a:t>업데이트 진행</a:t>
            </a:r>
            <a:endParaRPr lang="en-US" altLang="ko-KR" dirty="0"/>
          </a:p>
        </p:txBody>
      </p:sp>
      <p:sp>
        <p:nvSpPr>
          <p:cNvPr id="16" name="내용 개체 틀 2">
            <a:extLst>
              <a:ext uri="{FF2B5EF4-FFF2-40B4-BE49-F238E27FC236}">
                <a16:creationId xmlns:a16="http://schemas.microsoft.com/office/drawing/2014/main" id="{41DACD04-080E-C354-E979-45A626802078}"/>
              </a:ext>
            </a:extLst>
          </p:cNvPr>
          <p:cNvSpPr txBox="1">
            <a:spLocks/>
          </p:cNvSpPr>
          <p:nvPr/>
        </p:nvSpPr>
        <p:spPr>
          <a:xfrm>
            <a:off x="595602" y="1851927"/>
            <a:ext cx="3584510" cy="48661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ko-KR" altLang="en-US" u="sng" dirty="0"/>
              <a:t>무료 단체 메시지</a:t>
            </a:r>
            <a:endParaRPr lang="en-US" altLang="ko-KR" u="sng" dirty="0"/>
          </a:p>
          <a:p>
            <a:pPr marL="0" indent="0" algn="ctr">
              <a:buFont typeface="Arial" panose="020B0604020202020204" pitchFamily="34" charset="0"/>
              <a:buNone/>
            </a:pPr>
            <a:endParaRPr lang="en-US" altLang="ko-KR" u="sng" dirty="0"/>
          </a:p>
          <a:p>
            <a:pPr marL="0" indent="0" algn="ctr">
              <a:buFont typeface="Arial" panose="020B0604020202020204" pitchFamily="34" charset="0"/>
              <a:buNone/>
            </a:pPr>
            <a:endParaRPr lang="en-US" altLang="ko-KR" u="sng" dirty="0"/>
          </a:p>
          <a:p>
            <a:pPr marL="0" indent="0" algn="ctr">
              <a:buFont typeface="Arial" panose="020B0604020202020204" pitchFamily="34" charset="0"/>
              <a:buNone/>
            </a:pPr>
            <a:endParaRPr lang="en-US" altLang="ko-KR" sz="2600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ko-KR" altLang="en-US" sz="2600" dirty="0"/>
              <a:t>푸시 알림을 통한</a:t>
            </a:r>
            <a:endParaRPr lang="en-US" altLang="ko-KR" sz="2600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ko-KR" altLang="en-US" sz="2600" dirty="0"/>
              <a:t>비용 발생없이 </a:t>
            </a:r>
            <a:endParaRPr lang="en-US" altLang="ko-KR" sz="2600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ko-KR" altLang="en-US" sz="2600" dirty="0"/>
              <a:t>단체 메시지 전송 가능 </a:t>
            </a:r>
            <a:endParaRPr lang="en-US" altLang="ko-KR" sz="2100" dirty="0"/>
          </a:p>
        </p:txBody>
      </p:sp>
      <p:pic>
        <p:nvPicPr>
          <p:cNvPr id="6" name="그래픽 5" descr="톱니바퀴 단색으로 채워진">
            <a:extLst>
              <a:ext uri="{FF2B5EF4-FFF2-40B4-BE49-F238E27FC236}">
                <a16:creationId xmlns:a16="http://schemas.microsoft.com/office/drawing/2014/main" id="{6BEA57D1-3416-67BF-1576-1287006A0A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38800" y="2514600"/>
            <a:ext cx="914400" cy="914400"/>
          </a:xfrm>
          <a:prstGeom prst="rect">
            <a:avLst/>
          </a:prstGeom>
        </p:spPr>
      </p:pic>
      <p:sp>
        <p:nvSpPr>
          <p:cNvPr id="11" name="제목 1">
            <a:extLst>
              <a:ext uri="{FF2B5EF4-FFF2-40B4-BE49-F238E27FC236}">
                <a16:creationId xmlns:a16="http://schemas.microsoft.com/office/drawing/2014/main" id="{FCDEC166-92F8-EBF9-EA7F-ED255409B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ko-KR" altLang="en-US" dirty="0"/>
              <a:t>제공 서비스</a:t>
            </a:r>
          </a:p>
        </p:txBody>
      </p:sp>
      <p:pic>
        <p:nvPicPr>
          <p:cNvPr id="12" name="그래픽 11" descr="채팅 단색으로 채워진">
            <a:extLst>
              <a:ext uri="{FF2B5EF4-FFF2-40B4-BE49-F238E27FC236}">
                <a16:creationId xmlns:a16="http://schemas.microsoft.com/office/drawing/2014/main" id="{78396800-224E-9C96-017B-ED99390901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346943" y="2534658"/>
            <a:ext cx="914400" cy="914400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DA50A76C-69AA-4DF3-2F0D-2FE2B389AAE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657" y="2635898"/>
            <a:ext cx="914400" cy="914400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79A3F938-5E0A-EECB-38D0-907104CB954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5058" y="6348983"/>
            <a:ext cx="2916942" cy="509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0786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96997C1-E702-48E2-68F9-2EE5A5697D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3745" y="1851927"/>
            <a:ext cx="3584510" cy="4866114"/>
          </a:xfrm>
        </p:spPr>
        <p:txBody>
          <a:bodyPr/>
          <a:lstStyle/>
          <a:p>
            <a:pPr marL="0" indent="0" algn="ctr">
              <a:buNone/>
            </a:pPr>
            <a:r>
              <a:rPr lang="ko-KR" altLang="en-US" u="sng" dirty="0"/>
              <a:t>수납 관리</a:t>
            </a:r>
            <a:endParaRPr lang="en-US" altLang="ko-KR" u="sng" dirty="0"/>
          </a:p>
          <a:p>
            <a:pPr marL="0" indent="0" algn="ctr">
              <a:buNone/>
            </a:pPr>
            <a:endParaRPr lang="en-US" altLang="ko-KR" u="sng" dirty="0"/>
          </a:p>
          <a:p>
            <a:pPr marL="0" indent="0" algn="ctr">
              <a:buNone/>
            </a:pPr>
            <a:endParaRPr lang="en-US" altLang="ko-KR" u="sng" dirty="0"/>
          </a:p>
          <a:p>
            <a:pPr marL="0" indent="0" algn="ctr">
              <a:buNone/>
            </a:pPr>
            <a:endParaRPr lang="en-US" altLang="ko-KR" u="sng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ko-KR" altLang="en-US" sz="2600" dirty="0"/>
              <a:t>매월 수납일</a:t>
            </a:r>
            <a:endParaRPr lang="en-US" altLang="ko-KR" sz="2600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ko-KR" altLang="en-US" sz="2600" dirty="0"/>
              <a:t>알림 메시지 </a:t>
            </a:r>
            <a:endParaRPr lang="en-US" altLang="ko-KR" sz="2600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ko-KR" altLang="en-US" sz="2600" dirty="0"/>
              <a:t>발송 가능</a:t>
            </a:r>
            <a:endParaRPr lang="en-US" altLang="ko-KR" dirty="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4930FAA2-904B-59C4-0E01-4AB7E0A6A9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2534658"/>
            <a:ext cx="1072557" cy="1015365"/>
          </a:xfrm>
          <a:prstGeom prst="rect">
            <a:avLst/>
          </a:prstGeom>
        </p:spPr>
      </p:pic>
      <p:sp>
        <p:nvSpPr>
          <p:cNvPr id="32" name="내용 개체 틀 2">
            <a:extLst>
              <a:ext uri="{FF2B5EF4-FFF2-40B4-BE49-F238E27FC236}">
                <a16:creationId xmlns:a16="http://schemas.microsoft.com/office/drawing/2014/main" id="{D31976AF-B3AD-CE84-B693-151882466179}"/>
              </a:ext>
            </a:extLst>
          </p:cNvPr>
          <p:cNvSpPr txBox="1">
            <a:spLocks/>
          </p:cNvSpPr>
          <p:nvPr/>
        </p:nvSpPr>
        <p:spPr>
          <a:xfrm>
            <a:off x="8011888" y="1851927"/>
            <a:ext cx="3584510" cy="48661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ko-KR" altLang="en-US" u="sng" dirty="0"/>
              <a:t>상담 관리</a:t>
            </a:r>
            <a:endParaRPr lang="en-US" altLang="ko-KR" u="sng" dirty="0"/>
          </a:p>
          <a:p>
            <a:pPr marL="0" indent="0" algn="ctr">
              <a:buFont typeface="Arial" panose="020B0604020202020204" pitchFamily="34" charset="0"/>
              <a:buNone/>
            </a:pPr>
            <a:endParaRPr lang="en-US" altLang="ko-KR" u="sng" dirty="0"/>
          </a:p>
          <a:p>
            <a:pPr marL="0" indent="0" algn="ctr">
              <a:buFont typeface="Arial" panose="020B0604020202020204" pitchFamily="34" charset="0"/>
              <a:buNone/>
            </a:pPr>
            <a:endParaRPr lang="en-US" altLang="ko-KR" u="sng" dirty="0"/>
          </a:p>
          <a:p>
            <a:pPr marL="0" indent="0" algn="ctr">
              <a:buFont typeface="Arial" panose="020B0604020202020204" pitchFamily="34" charset="0"/>
              <a:buNone/>
            </a:pPr>
            <a:endParaRPr lang="en-US" altLang="ko-KR" u="sng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ko-KR" altLang="en-US" sz="2600" dirty="0"/>
              <a:t>선생님과 부모님 </a:t>
            </a:r>
            <a:endParaRPr lang="en-US" altLang="ko-KR" sz="2600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ko-KR" altLang="en-US" sz="2600" dirty="0"/>
              <a:t>다이렉트 상담 및</a:t>
            </a:r>
            <a:endParaRPr lang="en-US" altLang="ko-KR" sz="2600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ko-KR" altLang="en-US" sz="2600" dirty="0"/>
              <a:t>맞춤 정보 전송</a:t>
            </a:r>
            <a:r>
              <a:rPr lang="en-US" altLang="ko-KR" sz="2600" dirty="0"/>
              <a:t>!</a:t>
            </a:r>
            <a:endParaRPr lang="en-US" altLang="ko-KR" sz="2400" dirty="0"/>
          </a:p>
        </p:txBody>
      </p:sp>
      <p:sp>
        <p:nvSpPr>
          <p:cNvPr id="16" name="내용 개체 틀 2">
            <a:extLst>
              <a:ext uri="{FF2B5EF4-FFF2-40B4-BE49-F238E27FC236}">
                <a16:creationId xmlns:a16="http://schemas.microsoft.com/office/drawing/2014/main" id="{41DACD04-080E-C354-E979-45A626802078}"/>
              </a:ext>
            </a:extLst>
          </p:cNvPr>
          <p:cNvSpPr txBox="1">
            <a:spLocks/>
          </p:cNvSpPr>
          <p:nvPr/>
        </p:nvSpPr>
        <p:spPr>
          <a:xfrm>
            <a:off x="595602" y="1851927"/>
            <a:ext cx="3584510" cy="48661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ko-KR" altLang="en-US" u="sng" dirty="0"/>
              <a:t>출결 관리</a:t>
            </a:r>
            <a:endParaRPr lang="en-US" altLang="ko-KR" u="sng" dirty="0"/>
          </a:p>
          <a:p>
            <a:pPr marL="0" indent="0" algn="ctr">
              <a:buFont typeface="Arial" panose="020B0604020202020204" pitchFamily="34" charset="0"/>
              <a:buNone/>
            </a:pPr>
            <a:endParaRPr lang="en-US" altLang="ko-KR" u="sng" dirty="0"/>
          </a:p>
          <a:p>
            <a:pPr marL="0" indent="0" algn="ctr">
              <a:buFont typeface="Arial" panose="020B0604020202020204" pitchFamily="34" charset="0"/>
              <a:buNone/>
            </a:pPr>
            <a:endParaRPr lang="en-US" altLang="ko-KR" u="sng" dirty="0"/>
          </a:p>
          <a:p>
            <a:pPr marL="0" indent="0" algn="ctr">
              <a:buFont typeface="Arial" panose="020B0604020202020204" pitchFamily="34" charset="0"/>
              <a:buNone/>
            </a:pPr>
            <a:endParaRPr lang="en-US" altLang="ko-KR" sz="2600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ko-KR" altLang="en-US" sz="2600" dirty="0"/>
              <a:t>학생 등</a:t>
            </a:r>
            <a:r>
              <a:rPr lang="en-US" altLang="ko-KR" sz="2600" dirty="0"/>
              <a:t>/</a:t>
            </a:r>
            <a:r>
              <a:rPr lang="ko-KR" altLang="en-US" sz="2600" dirty="0"/>
              <a:t>하원</a:t>
            </a:r>
            <a:endParaRPr lang="en-US" altLang="ko-KR" sz="2600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ko-KR" altLang="en-US" sz="2600" dirty="0"/>
              <a:t>알림 메시지 </a:t>
            </a:r>
            <a:endParaRPr lang="en-US" altLang="ko-KR" sz="2600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ko-KR" altLang="en-US" sz="2600" dirty="0"/>
              <a:t>발송</a:t>
            </a:r>
            <a:endParaRPr lang="en-US" altLang="ko-KR" sz="2100" dirty="0"/>
          </a:p>
        </p:txBody>
      </p:sp>
      <p:sp>
        <p:nvSpPr>
          <p:cNvPr id="11" name="제목 1">
            <a:extLst>
              <a:ext uri="{FF2B5EF4-FFF2-40B4-BE49-F238E27FC236}">
                <a16:creationId xmlns:a16="http://schemas.microsoft.com/office/drawing/2014/main" id="{FCDEC166-92F8-EBF9-EA7F-ED255409B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ko-KR" altLang="en-US" dirty="0"/>
              <a:t>서비스 활용</a:t>
            </a: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ECAB5FD0-C29C-FDB4-1BCB-69821556B7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657" y="2534658"/>
            <a:ext cx="1004598" cy="894342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F59EDF73-FE04-E430-3965-38BE61EF99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4157" y="2534658"/>
            <a:ext cx="959971" cy="894342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0CC6C0A7-C94B-EBA8-F671-4B10764FD9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5058" y="6348983"/>
            <a:ext cx="2916942" cy="509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3301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DE25425B-4F75-2AE9-1EA4-15A7987260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500998"/>
            <a:ext cx="2678979" cy="4847985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</p:pic>
      <p:sp>
        <p:nvSpPr>
          <p:cNvPr id="45" name="제목 1">
            <a:extLst>
              <a:ext uri="{FF2B5EF4-FFF2-40B4-BE49-F238E27FC236}">
                <a16:creationId xmlns:a16="http://schemas.microsoft.com/office/drawing/2014/main" id="{B480B172-71C7-FB29-D475-F298DD83F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95938"/>
          </a:xfrm>
        </p:spPr>
        <p:txBody>
          <a:bodyPr>
            <a:normAutofit fontScale="90000"/>
          </a:bodyPr>
          <a:lstStyle/>
          <a:p>
            <a:r>
              <a:rPr lang="ko-KR" altLang="en-US" dirty="0"/>
              <a:t>화면 </a:t>
            </a:r>
            <a:r>
              <a:rPr lang="en-US" altLang="ko-KR" dirty="0"/>
              <a:t>UI(</a:t>
            </a:r>
            <a:r>
              <a:rPr lang="ko-KR" altLang="en-US" dirty="0"/>
              <a:t>공통 用</a:t>
            </a:r>
            <a:r>
              <a:rPr lang="en-US" altLang="ko-KR" dirty="0"/>
              <a:t>) #</a:t>
            </a:r>
            <a:r>
              <a:rPr lang="ko-KR" altLang="en-US" dirty="0"/>
              <a:t>아이콘 및 로그인 화면</a:t>
            </a:r>
          </a:p>
        </p:txBody>
      </p:sp>
      <p:pic>
        <p:nvPicPr>
          <p:cNvPr id="46" name="그림 45">
            <a:extLst>
              <a:ext uri="{FF2B5EF4-FFF2-40B4-BE49-F238E27FC236}">
                <a16:creationId xmlns:a16="http://schemas.microsoft.com/office/drawing/2014/main" id="{5A419AA0-B8F5-72BE-71AA-9A0F378D02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5058" y="6348983"/>
            <a:ext cx="2916942" cy="509017"/>
          </a:xfrm>
          <a:prstGeom prst="rect">
            <a:avLst/>
          </a:prstGeom>
        </p:spPr>
      </p:pic>
      <p:sp>
        <p:nvSpPr>
          <p:cNvPr id="3" name="설명선: 선 2">
            <a:extLst>
              <a:ext uri="{FF2B5EF4-FFF2-40B4-BE49-F238E27FC236}">
                <a16:creationId xmlns:a16="http://schemas.microsoft.com/office/drawing/2014/main" id="{65D19FD4-3F32-24A0-84E2-6C621767261E}"/>
              </a:ext>
            </a:extLst>
          </p:cNvPr>
          <p:cNvSpPr/>
          <p:nvPr/>
        </p:nvSpPr>
        <p:spPr>
          <a:xfrm>
            <a:off x="9464531" y="3054195"/>
            <a:ext cx="1766721" cy="749610"/>
          </a:xfrm>
          <a:prstGeom prst="borderCallout1">
            <a:avLst>
              <a:gd name="adj1" fmla="val 18750"/>
              <a:gd name="adj2" fmla="val -8333"/>
              <a:gd name="adj3" fmla="val -130186"/>
              <a:gd name="adj4" fmla="val -8596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/>
              <a:t>배경화면 및 로고</a:t>
            </a:r>
            <a:endParaRPr lang="en-US" altLang="ko-KR" sz="1200" dirty="0"/>
          </a:p>
          <a:p>
            <a:pPr algn="ctr"/>
            <a:r>
              <a:rPr lang="ko-KR" altLang="en-US" sz="1200" dirty="0"/>
              <a:t>학원명으로 변경 가능</a:t>
            </a: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90A9898F-23D9-12AB-CF41-030661F964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748" y="1500998"/>
            <a:ext cx="2666269" cy="2666269"/>
          </a:xfrm>
          <a:prstGeom prst="rect">
            <a:avLst/>
          </a:prstGeom>
        </p:spPr>
      </p:pic>
      <p:sp>
        <p:nvSpPr>
          <p:cNvPr id="10" name="설명선: 선 9">
            <a:extLst>
              <a:ext uri="{FF2B5EF4-FFF2-40B4-BE49-F238E27FC236}">
                <a16:creationId xmlns:a16="http://schemas.microsoft.com/office/drawing/2014/main" id="{0F15924E-E5B2-023D-7188-C86E8BEEDF57}"/>
              </a:ext>
            </a:extLst>
          </p:cNvPr>
          <p:cNvSpPr/>
          <p:nvPr/>
        </p:nvSpPr>
        <p:spPr>
          <a:xfrm>
            <a:off x="3978148" y="4223518"/>
            <a:ext cx="1766721" cy="749610"/>
          </a:xfrm>
          <a:prstGeom prst="borderCallout1">
            <a:avLst>
              <a:gd name="adj1" fmla="val 18750"/>
              <a:gd name="adj2" fmla="val -8333"/>
              <a:gd name="adj3" fmla="val -130186"/>
              <a:gd name="adj4" fmla="val -8596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/>
              <a:t>학원 로고 및</a:t>
            </a:r>
            <a:endParaRPr lang="en-US" altLang="ko-KR" sz="1200" dirty="0"/>
          </a:p>
          <a:p>
            <a:pPr algn="ctr"/>
            <a:r>
              <a:rPr lang="ko-KR" altLang="en-US" sz="1200" dirty="0"/>
              <a:t>학원명으로 변경 가능</a:t>
            </a: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FBE1814D-E761-4108-B6D0-2B8D7E482765}"/>
              </a:ext>
            </a:extLst>
          </p:cNvPr>
          <p:cNvSpPr/>
          <p:nvPr/>
        </p:nvSpPr>
        <p:spPr>
          <a:xfrm>
            <a:off x="6148351" y="4406747"/>
            <a:ext cx="2574275" cy="4516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554228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5EBC2E0F-59E1-1650-F23D-91DCB2BEB5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260" y="1016271"/>
            <a:ext cx="3086100" cy="549631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5" name="제목 1">
            <a:extLst>
              <a:ext uri="{FF2B5EF4-FFF2-40B4-BE49-F238E27FC236}">
                <a16:creationId xmlns:a16="http://schemas.microsoft.com/office/drawing/2014/main" id="{B480B172-71C7-FB29-D475-F298DD83F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95938"/>
          </a:xfrm>
        </p:spPr>
        <p:txBody>
          <a:bodyPr>
            <a:normAutofit fontScale="90000"/>
          </a:bodyPr>
          <a:lstStyle/>
          <a:p>
            <a:r>
              <a:rPr lang="ko-KR" altLang="en-US" dirty="0"/>
              <a:t>화면 </a:t>
            </a:r>
            <a:r>
              <a:rPr lang="en-US" altLang="ko-KR" dirty="0"/>
              <a:t>UI(</a:t>
            </a:r>
            <a:r>
              <a:rPr lang="ko-KR" altLang="en-US" dirty="0"/>
              <a:t>공통用</a:t>
            </a:r>
            <a:r>
              <a:rPr lang="en-US" altLang="ko-KR" dirty="0"/>
              <a:t>) #</a:t>
            </a:r>
            <a:r>
              <a:rPr lang="ko-KR" altLang="en-US" sz="3600" dirty="0"/>
              <a:t>회원 가입 화면 </a:t>
            </a:r>
            <a:r>
              <a:rPr lang="en-US" altLang="ko-KR" sz="3600" dirty="0"/>
              <a:t>&amp; </a:t>
            </a:r>
            <a:r>
              <a:rPr lang="ko-KR" altLang="en-US" sz="3600" dirty="0"/>
              <a:t>인증 메일 화면</a:t>
            </a:r>
          </a:p>
        </p:txBody>
      </p:sp>
      <p:pic>
        <p:nvPicPr>
          <p:cNvPr id="46" name="그림 45">
            <a:extLst>
              <a:ext uri="{FF2B5EF4-FFF2-40B4-BE49-F238E27FC236}">
                <a16:creationId xmlns:a16="http://schemas.microsoft.com/office/drawing/2014/main" id="{5A419AA0-B8F5-72BE-71AA-9A0F378D02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5058" y="6348983"/>
            <a:ext cx="2916942" cy="509017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47A53142-C423-1428-630D-E54751E58A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7697" y="1016271"/>
            <a:ext cx="3086100" cy="549631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579868A-751E-2992-7A47-4C957633C0C5}"/>
              </a:ext>
            </a:extLst>
          </p:cNvPr>
          <p:cNvSpPr txBox="1"/>
          <p:nvPr/>
        </p:nvSpPr>
        <p:spPr>
          <a:xfrm>
            <a:off x="7816562" y="1016271"/>
            <a:ext cx="3882101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highlight>
                  <a:srgbClr val="FFFF00"/>
                </a:highlight>
              </a:rPr>
              <a:t>※</a:t>
            </a:r>
            <a:r>
              <a:rPr lang="ko-KR" altLang="en-US" sz="1600" dirty="0">
                <a:highlight>
                  <a:srgbClr val="FFFF00"/>
                </a:highlight>
              </a:rPr>
              <a:t>주의 사항</a:t>
            </a:r>
            <a:endParaRPr lang="en-US" altLang="ko-KR" sz="1600" dirty="0">
              <a:highlight>
                <a:srgbClr val="FFFF00"/>
              </a:highlight>
            </a:endParaRPr>
          </a:p>
          <a:p>
            <a:endParaRPr lang="ko-KR" altLang="en-US" sz="1600" dirty="0">
              <a:highlight>
                <a:srgbClr val="FFFF00"/>
              </a:highlight>
            </a:endParaRPr>
          </a:p>
          <a:p>
            <a:r>
              <a:rPr lang="ko-KR" altLang="en-US" sz="1600" dirty="0"/>
              <a:t>유효하지 않은 메일 주소를</a:t>
            </a:r>
            <a:endParaRPr lang="en-US" altLang="ko-KR" sz="1600" dirty="0"/>
          </a:p>
          <a:p>
            <a:r>
              <a:rPr lang="ko-KR" altLang="en-US" sz="1600" dirty="0"/>
              <a:t>입력하실 경우</a:t>
            </a:r>
            <a:r>
              <a:rPr lang="en-US" altLang="ko-KR" sz="1600" dirty="0"/>
              <a:t>,</a:t>
            </a:r>
          </a:p>
          <a:p>
            <a:r>
              <a:rPr lang="ko-KR" altLang="en-US" sz="1600" dirty="0"/>
              <a:t>인증 메일을 확인 할 수 없으며</a:t>
            </a:r>
            <a:endParaRPr lang="en-US" altLang="ko-KR" sz="1600" dirty="0"/>
          </a:p>
          <a:p>
            <a:r>
              <a:rPr lang="ko-KR" altLang="en-US" sz="1600" dirty="0"/>
              <a:t>로그인이 제한될 수 있습니다</a:t>
            </a:r>
            <a:r>
              <a:rPr lang="en-US" altLang="ko-KR" sz="1600" dirty="0"/>
              <a:t>.</a:t>
            </a:r>
          </a:p>
          <a:p>
            <a:r>
              <a:rPr lang="ko-KR" altLang="en-US" sz="1600" dirty="0"/>
              <a:t>그리고 인증 메일을 확인하시면</a:t>
            </a:r>
            <a:endParaRPr lang="en-US" altLang="ko-KR" sz="1600" dirty="0"/>
          </a:p>
          <a:p>
            <a:r>
              <a:rPr lang="ko-KR" altLang="en-US" sz="1600" dirty="0"/>
              <a:t>자동으로 로그인 화면으로</a:t>
            </a:r>
            <a:endParaRPr lang="en-US" altLang="ko-KR" sz="1600" dirty="0"/>
          </a:p>
          <a:p>
            <a:r>
              <a:rPr lang="ko-KR" altLang="en-US" sz="1600" dirty="0"/>
              <a:t>전환됩니다</a:t>
            </a:r>
            <a:r>
              <a:rPr lang="en-US" altLang="ko-KR" sz="1600" dirty="0"/>
              <a:t>.</a:t>
            </a:r>
            <a:r>
              <a:rPr lang="ko-KR" altLang="en-US" sz="1600" dirty="0"/>
              <a:t> </a:t>
            </a:r>
            <a:endParaRPr lang="en-US" altLang="ko-KR" sz="1600" dirty="0"/>
          </a:p>
          <a:p>
            <a:endParaRPr lang="en-US" altLang="ko-KR" sz="1600" dirty="0"/>
          </a:p>
          <a:p>
            <a:r>
              <a:rPr lang="ko-KR" altLang="en-US" sz="1600" dirty="0"/>
              <a:t>비밀번호는 </a:t>
            </a:r>
            <a:endParaRPr lang="en-US" altLang="ko-KR" sz="1600" dirty="0"/>
          </a:p>
          <a:p>
            <a:r>
              <a:rPr lang="ko-KR" altLang="en-US" sz="1600" dirty="0"/>
              <a:t>기존 이메일 계정의</a:t>
            </a:r>
            <a:endParaRPr lang="en-US" altLang="ko-KR" sz="1600" dirty="0"/>
          </a:p>
          <a:p>
            <a:r>
              <a:rPr lang="ko-KR" altLang="en-US" sz="1600" dirty="0"/>
              <a:t>비밀번호와 동일하게 하시지 </a:t>
            </a:r>
            <a:endParaRPr lang="en-US" altLang="ko-KR" sz="1600" dirty="0"/>
          </a:p>
          <a:p>
            <a:r>
              <a:rPr lang="ko-KR" altLang="en-US" sz="1600" dirty="0"/>
              <a:t>않아도 무방합니다</a:t>
            </a:r>
            <a:r>
              <a:rPr lang="en-US" altLang="ko-KR" sz="1600" dirty="0"/>
              <a:t>.</a:t>
            </a:r>
          </a:p>
          <a:p>
            <a:r>
              <a:rPr lang="ko-KR" altLang="en-US" sz="1600" dirty="0"/>
              <a:t>오로지 로그인에만 활용되는</a:t>
            </a:r>
            <a:endParaRPr lang="en-US" altLang="ko-KR" sz="1600" dirty="0"/>
          </a:p>
          <a:p>
            <a:r>
              <a:rPr lang="ko-KR" altLang="en-US" sz="1600" dirty="0"/>
              <a:t>비밀번호입니다</a:t>
            </a:r>
            <a:r>
              <a:rPr lang="en-US" altLang="ko-KR" sz="1600" dirty="0"/>
              <a:t>.</a:t>
            </a:r>
          </a:p>
          <a:p>
            <a:r>
              <a:rPr lang="en-US" altLang="ko-KR" sz="1600" dirty="0"/>
              <a:t>(</a:t>
            </a:r>
            <a:r>
              <a:rPr lang="ko-KR" altLang="en-US" sz="1600" dirty="0"/>
              <a:t>관리자에게도 비공개 됩니다</a:t>
            </a:r>
            <a:r>
              <a:rPr lang="en-US" altLang="ko-KR" sz="1600" dirty="0"/>
              <a:t>.)</a:t>
            </a:r>
          </a:p>
          <a:p>
            <a:r>
              <a:rPr lang="ko-KR" altLang="en-US" sz="1600" dirty="0"/>
              <a:t>앱 내 자체 </a:t>
            </a:r>
            <a:r>
              <a:rPr lang="en-US" altLang="ko-KR" sz="1600" dirty="0"/>
              <a:t>DB</a:t>
            </a:r>
            <a:r>
              <a:rPr lang="ko-KR" altLang="en-US" sz="1600" dirty="0"/>
              <a:t>이기때문에 </a:t>
            </a:r>
            <a:endParaRPr lang="en-US" altLang="ko-KR" sz="1600" dirty="0"/>
          </a:p>
          <a:p>
            <a:r>
              <a:rPr lang="ko-KR" altLang="en-US" sz="1600" dirty="0"/>
              <a:t>개인정보 유출 걱정은 안 하셔도 됩니다</a:t>
            </a:r>
            <a:r>
              <a:rPr lang="en-US" altLang="ko-KR" sz="1600" dirty="0"/>
              <a:t>.</a:t>
            </a:r>
            <a:r>
              <a:rPr lang="ko-KR" altLang="en-US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481346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>
            <a:extLst>
              <a:ext uri="{FF2B5EF4-FFF2-40B4-BE49-F238E27FC236}">
                <a16:creationId xmlns:a16="http://schemas.microsoft.com/office/drawing/2014/main" id="{DC3FBA20-A2B4-F737-0DCC-1AE9525A35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9852" y="1035706"/>
            <a:ext cx="3086100" cy="547687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2C6308B6-7081-79FE-7F83-E670173FA5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260" y="1016271"/>
            <a:ext cx="3095040" cy="549631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6" name="그래픽 35" descr="오른쪽을 가리키는 검지  단색으로 채워진">
            <a:extLst>
              <a:ext uri="{FF2B5EF4-FFF2-40B4-BE49-F238E27FC236}">
                <a16:creationId xmlns:a16="http://schemas.microsoft.com/office/drawing/2014/main" id="{397918D8-82A6-D6EE-6249-752892812D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6200000">
            <a:off x="1405526" y="1962348"/>
            <a:ext cx="914400" cy="914400"/>
          </a:xfrm>
          <a:prstGeom prst="rect">
            <a:avLst/>
          </a:prstGeom>
        </p:spPr>
      </p:pic>
      <p:sp>
        <p:nvSpPr>
          <p:cNvPr id="45" name="제목 1">
            <a:extLst>
              <a:ext uri="{FF2B5EF4-FFF2-40B4-BE49-F238E27FC236}">
                <a16:creationId xmlns:a16="http://schemas.microsoft.com/office/drawing/2014/main" id="{B480B172-71C7-FB29-D475-F298DD83F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95938"/>
          </a:xfrm>
        </p:spPr>
        <p:txBody>
          <a:bodyPr>
            <a:normAutofit fontScale="90000"/>
          </a:bodyPr>
          <a:lstStyle/>
          <a:p>
            <a:r>
              <a:rPr lang="ko-KR" altLang="en-US" dirty="0"/>
              <a:t>화면 </a:t>
            </a:r>
            <a:r>
              <a:rPr lang="en-US" altLang="ko-KR" dirty="0"/>
              <a:t>UI(</a:t>
            </a:r>
            <a:r>
              <a:rPr lang="ko-KR" altLang="en-US" dirty="0"/>
              <a:t>학원用</a:t>
            </a:r>
            <a:r>
              <a:rPr lang="en-US" altLang="ko-KR" dirty="0"/>
              <a:t>) #1(chatlist </a:t>
            </a:r>
            <a:r>
              <a:rPr lang="en-US" altLang="ko-KR" dirty="0">
                <a:sym typeface="Wingdings" panose="05000000000000000000" pitchFamily="2" charset="2"/>
              </a:rPr>
              <a:t> chatroom)</a:t>
            </a:r>
            <a:endParaRPr lang="ko-KR" altLang="en-US" dirty="0"/>
          </a:p>
        </p:txBody>
      </p:sp>
      <p:pic>
        <p:nvPicPr>
          <p:cNvPr id="46" name="그림 45">
            <a:extLst>
              <a:ext uri="{FF2B5EF4-FFF2-40B4-BE49-F238E27FC236}">
                <a16:creationId xmlns:a16="http://schemas.microsoft.com/office/drawing/2014/main" id="{5A419AA0-B8F5-72BE-71AA-9A0F378D025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5058" y="6348983"/>
            <a:ext cx="2916942" cy="509017"/>
          </a:xfrm>
          <a:prstGeom prst="rect">
            <a:avLst/>
          </a:prstGeom>
        </p:spPr>
      </p:pic>
      <p:sp>
        <p:nvSpPr>
          <p:cNvPr id="20" name="화살표: 오른쪽 19">
            <a:extLst>
              <a:ext uri="{FF2B5EF4-FFF2-40B4-BE49-F238E27FC236}">
                <a16:creationId xmlns:a16="http://schemas.microsoft.com/office/drawing/2014/main" id="{8616876A-A7D0-356C-8CA1-2AD9CD0C612D}"/>
              </a:ext>
            </a:extLst>
          </p:cNvPr>
          <p:cNvSpPr/>
          <p:nvPr/>
        </p:nvSpPr>
        <p:spPr>
          <a:xfrm>
            <a:off x="4286250" y="3181350"/>
            <a:ext cx="1162050" cy="12192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설명선: 선 3">
            <a:extLst>
              <a:ext uri="{FF2B5EF4-FFF2-40B4-BE49-F238E27FC236}">
                <a16:creationId xmlns:a16="http://schemas.microsoft.com/office/drawing/2014/main" id="{9532243C-A401-D2F2-6FA5-D9336C66D2B4}"/>
              </a:ext>
            </a:extLst>
          </p:cNvPr>
          <p:cNvSpPr/>
          <p:nvPr/>
        </p:nvSpPr>
        <p:spPr>
          <a:xfrm>
            <a:off x="9440311" y="4025745"/>
            <a:ext cx="1766721" cy="749610"/>
          </a:xfrm>
          <a:prstGeom prst="borderCallout1">
            <a:avLst>
              <a:gd name="adj1" fmla="val 18750"/>
              <a:gd name="adj2" fmla="val -8333"/>
              <a:gd name="adj3" fmla="val -138989"/>
              <a:gd name="adj4" fmla="val -56613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/>
              <a:t>채팅버블도 고객 취향에 맞게 바꿔 드림</a:t>
            </a:r>
            <a:r>
              <a:rPr lang="en-US" altLang="ko-KR" sz="1200" dirty="0"/>
              <a:t>.</a:t>
            </a:r>
            <a:r>
              <a:rPr lang="ko-KR" altLang="en-US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81908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2483FF4B-74C4-45C3-74E0-05774FA67B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2171" y="1000612"/>
            <a:ext cx="3086100" cy="5457168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2" name="그림 1">
            <a:extLst>
              <a:ext uri="{FF2B5EF4-FFF2-40B4-BE49-F238E27FC236}">
                <a16:creationId xmlns:a16="http://schemas.microsoft.com/office/drawing/2014/main" id="{B370A6ED-DDE3-63D4-011A-71B737992F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260" y="1016271"/>
            <a:ext cx="3095040" cy="549631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5" name="제목 1">
            <a:extLst>
              <a:ext uri="{FF2B5EF4-FFF2-40B4-BE49-F238E27FC236}">
                <a16:creationId xmlns:a16="http://schemas.microsoft.com/office/drawing/2014/main" id="{B480B172-71C7-FB29-D475-F298DD83F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95938"/>
          </a:xfrm>
        </p:spPr>
        <p:txBody>
          <a:bodyPr>
            <a:normAutofit fontScale="90000"/>
          </a:bodyPr>
          <a:lstStyle/>
          <a:p>
            <a:r>
              <a:rPr lang="ko-KR" altLang="en-US" dirty="0"/>
              <a:t>화면 </a:t>
            </a:r>
            <a:r>
              <a:rPr lang="en-US" altLang="ko-KR" dirty="0"/>
              <a:t>UI(</a:t>
            </a:r>
            <a:r>
              <a:rPr lang="ko-KR" altLang="en-US" dirty="0"/>
              <a:t>학원用</a:t>
            </a:r>
            <a:r>
              <a:rPr lang="en-US" altLang="ko-KR" dirty="0"/>
              <a:t>) #2</a:t>
            </a:r>
            <a:r>
              <a:rPr lang="en-US" altLang="ko-KR" sz="3600" dirty="0"/>
              <a:t>(</a:t>
            </a:r>
            <a:r>
              <a:rPr lang="ko-KR" altLang="en-US" sz="3600" dirty="0"/>
              <a:t>전체 알림</a:t>
            </a:r>
            <a:r>
              <a:rPr lang="en-US" altLang="ko-KR" sz="3600" dirty="0"/>
              <a:t>&amp;</a:t>
            </a:r>
            <a:r>
              <a:rPr lang="ko-KR" altLang="en-US" sz="3600" dirty="0"/>
              <a:t>보낸 공지 사항</a:t>
            </a:r>
            <a:r>
              <a:rPr lang="en-US" altLang="ko-KR" sz="3600" dirty="0">
                <a:sym typeface="Wingdings" panose="05000000000000000000" pitchFamily="2" charset="2"/>
              </a:rPr>
              <a:t>)</a:t>
            </a:r>
            <a:endParaRPr lang="ko-KR" altLang="en-US" sz="3600" dirty="0"/>
          </a:p>
        </p:txBody>
      </p:sp>
      <p:pic>
        <p:nvPicPr>
          <p:cNvPr id="46" name="그림 45">
            <a:extLst>
              <a:ext uri="{FF2B5EF4-FFF2-40B4-BE49-F238E27FC236}">
                <a16:creationId xmlns:a16="http://schemas.microsoft.com/office/drawing/2014/main" id="{5A419AA0-B8F5-72BE-71AA-9A0F378D02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5058" y="6348983"/>
            <a:ext cx="2916942" cy="509017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9913DBC1-A572-5CFF-758A-5DBE5C0A4D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6142" y="1000610"/>
            <a:ext cx="3086100" cy="5457170"/>
          </a:xfrm>
          <a:prstGeom prst="rect">
            <a:avLst/>
          </a:prstGeom>
          <a:ln>
            <a:solidFill>
              <a:schemeClr val="tx2"/>
            </a:solidFill>
          </a:ln>
        </p:spPr>
      </p:pic>
      <p:cxnSp>
        <p:nvCxnSpPr>
          <p:cNvPr id="9" name="직선 화살표 연결선 8">
            <a:extLst>
              <a:ext uri="{FF2B5EF4-FFF2-40B4-BE49-F238E27FC236}">
                <a16:creationId xmlns:a16="http://schemas.microsoft.com/office/drawing/2014/main" id="{3F02C6AB-0966-5DFF-4D7E-7A4BF838A349}"/>
              </a:ext>
            </a:extLst>
          </p:cNvPr>
          <p:cNvCxnSpPr/>
          <p:nvPr/>
        </p:nvCxnSpPr>
        <p:spPr>
          <a:xfrm>
            <a:off x="3043294" y="1608463"/>
            <a:ext cx="1927951" cy="6059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직선 화살표 연결선 9">
            <a:extLst>
              <a:ext uri="{FF2B5EF4-FFF2-40B4-BE49-F238E27FC236}">
                <a16:creationId xmlns:a16="http://schemas.microsoft.com/office/drawing/2014/main" id="{FF9723B9-4354-7B1A-5591-86EE6FFE05B7}"/>
              </a:ext>
            </a:extLst>
          </p:cNvPr>
          <p:cNvCxnSpPr>
            <a:cxnSpLocks/>
          </p:cNvCxnSpPr>
          <p:nvPr/>
        </p:nvCxnSpPr>
        <p:spPr>
          <a:xfrm>
            <a:off x="3428195" y="1497306"/>
            <a:ext cx="4691236" cy="1111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91402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D592C38D-E019-DEAD-BDDF-36DBC4C9CC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035705"/>
            <a:ext cx="3086100" cy="547687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B3093047-0F6D-A825-930D-0235F7F01E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265" y="1035705"/>
            <a:ext cx="3086100" cy="54768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5" name="제목 1">
            <a:extLst>
              <a:ext uri="{FF2B5EF4-FFF2-40B4-BE49-F238E27FC236}">
                <a16:creationId xmlns:a16="http://schemas.microsoft.com/office/drawing/2014/main" id="{B480B172-71C7-FB29-D475-F298DD83F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95938"/>
          </a:xfrm>
        </p:spPr>
        <p:txBody>
          <a:bodyPr>
            <a:normAutofit fontScale="90000"/>
          </a:bodyPr>
          <a:lstStyle/>
          <a:p>
            <a:r>
              <a:rPr lang="ko-KR" altLang="en-US" dirty="0"/>
              <a:t>화면 </a:t>
            </a:r>
            <a:r>
              <a:rPr lang="en-US" altLang="ko-KR" dirty="0"/>
              <a:t>UI(</a:t>
            </a:r>
            <a:r>
              <a:rPr lang="ko-KR" altLang="en-US" dirty="0"/>
              <a:t>학원用</a:t>
            </a:r>
            <a:r>
              <a:rPr lang="en-US" altLang="ko-KR" dirty="0"/>
              <a:t>) #3(</a:t>
            </a:r>
            <a:r>
              <a:rPr lang="ko-KR" altLang="en-US" dirty="0"/>
              <a:t>사람 찾기</a:t>
            </a:r>
            <a:r>
              <a:rPr lang="en-US" altLang="ko-KR" dirty="0">
                <a:sym typeface="Wingdings" panose="05000000000000000000" pitchFamily="2" charset="2"/>
              </a:rPr>
              <a:t>)</a:t>
            </a:r>
            <a:endParaRPr lang="ko-KR" altLang="en-US" dirty="0"/>
          </a:p>
        </p:txBody>
      </p:sp>
      <p:pic>
        <p:nvPicPr>
          <p:cNvPr id="46" name="그림 45">
            <a:extLst>
              <a:ext uri="{FF2B5EF4-FFF2-40B4-BE49-F238E27FC236}">
                <a16:creationId xmlns:a16="http://schemas.microsoft.com/office/drawing/2014/main" id="{5A419AA0-B8F5-72BE-71AA-9A0F378D02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5058" y="6348983"/>
            <a:ext cx="2916942" cy="509017"/>
          </a:xfrm>
          <a:prstGeom prst="rect">
            <a:avLst/>
          </a:prstGeom>
        </p:spPr>
      </p:pic>
      <p:sp>
        <p:nvSpPr>
          <p:cNvPr id="20" name="화살표: 오른쪽 19">
            <a:extLst>
              <a:ext uri="{FF2B5EF4-FFF2-40B4-BE49-F238E27FC236}">
                <a16:creationId xmlns:a16="http://schemas.microsoft.com/office/drawing/2014/main" id="{8616876A-A7D0-356C-8CA1-2AD9CD0C612D}"/>
              </a:ext>
            </a:extLst>
          </p:cNvPr>
          <p:cNvSpPr/>
          <p:nvPr/>
        </p:nvSpPr>
        <p:spPr>
          <a:xfrm>
            <a:off x="4044989" y="3164543"/>
            <a:ext cx="667587" cy="12192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799146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778</TotalTime>
  <Words>433</Words>
  <Application>Microsoft Office PowerPoint</Application>
  <PresentationFormat>와이드스크린</PresentationFormat>
  <Paragraphs>128</Paragraphs>
  <Slides>15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15</vt:i4>
      </vt:variant>
    </vt:vector>
  </HeadingPairs>
  <TitlesOfParts>
    <vt:vector size="19" baseType="lpstr">
      <vt:lpstr>맑은 고딕</vt:lpstr>
      <vt:lpstr>Arial</vt:lpstr>
      <vt:lpstr>Wingdings</vt:lpstr>
      <vt:lpstr>Office 테마</vt:lpstr>
      <vt:lpstr>PowerPoint 프레젠테이션</vt:lpstr>
      <vt:lpstr>제공 서비스</vt:lpstr>
      <vt:lpstr>제공 서비스</vt:lpstr>
      <vt:lpstr>서비스 활용</vt:lpstr>
      <vt:lpstr>화면 UI(공통 用) #아이콘 및 로그인 화면</vt:lpstr>
      <vt:lpstr>화면 UI(공통用) #회원 가입 화면 &amp; 인증 메일 화면</vt:lpstr>
      <vt:lpstr>화면 UI(학원用) #1(chatlist  chatroom)</vt:lpstr>
      <vt:lpstr>화면 UI(학원用) #2(전체 알림&amp;보낸 공지 사항)</vt:lpstr>
      <vt:lpstr>화면 UI(학원用) #3(사람 찾기)</vt:lpstr>
      <vt:lpstr>화면 UI(학원用) #4(QR 스캔 알림)</vt:lpstr>
      <vt:lpstr>화면 UI(학원用) #5(홈페이지 &amp;안내사항)</vt:lpstr>
      <vt:lpstr>화면 UI(학부모님用)</vt:lpstr>
      <vt:lpstr>화면 UI(학부모님用) – 프로필 사진 변경</vt:lpstr>
      <vt:lpstr>영상자료</vt:lpstr>
      <vt:lpstr>주문 개발 예상 견적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맞춤형 App 제안서 </dc:title>
  <dc:creator>천현 김</dc:creator>
  <cp:lastModifiedBy>천현 김</cp:lastModifiedBy>
  <cp:revision>18</cp:revision>
  <dcterms:created xsi:type="dcterms:W3CDTF">2024-04-12T01:25:49Z</dcterms:created>
  <dcterms:modified xsi:type="dcterms:W3CDTF">2024-05-02T05:35:11Z</dcterms:modified>
</cp:coreProperties>
</file>