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6" r:id="rId4"/>
    <p:sldId id="283" r:id="rId5"/>
    <p:sldId id="287" r:id="rId6"/>
    <p:sldId id="278" r:id="rId7"/>
    <p:sldId id="277" r:id="rId8"/>
    <p:sldId id="284" r:id="rId9"/>
    <p:sldId id="281" r:id="rId10"/>
    <p:sldId id="276" r:id="rId11"/>
    <p:sldId id="27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EEEFB9-60A4-5FD4-198A-9CC0CEA76D16}" name="천현 김" initials="천김" userId="00bd4962ce018a5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3997046-369F-AB43-2E10-92C3A2903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B48A91-FC0C-3127-4B7E-29147BE324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FC5C-5174-4FC5-A476-85BE775193A1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1948C4-1464-7311-46E1-203560047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SODO soft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63E4D3-F4A5-7FEF-B849-3CFD396E5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974C-E0C2-4744-9F26-1D5D49145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174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2D3F-4C5A-4954-98E3-0DAB2F55E44A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SODO soft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7966-4D21-4800-8AF7-7143040FE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316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6EB84-D88E-9D6B-7C14-6DB52637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E9CBDB-1282-65B5-10B9-60D957F24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13DAEA-4827-2898-61F3-1C3609C1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B3865A-66B9-891A-07BD-13C16C88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170B34-B126-7F65-CD1F-B8C882C8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9FF82-BEE5-5829-851C-7A1F7988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862A00-98BD-ABDA-9BF1-BB059F7DC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170043-F07E-F408-71D0-40423DAB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140413-63B6-5C77-E0AF-F8E554E9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1614C9-BFBD-D1FA-3AF9-3D13A35E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29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0674B7-023D-5188-02BB-211D8F363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D60F27-8004-9F30-25ED-DDE12D95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E4203-887C-1064-0BDD-7C2568D3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AD89F7-C86D-4E77-2C75-D2828D33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1EBC76-D2DA-2531-27BC-B1F7107B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21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ED7E4-1D5F-C708-76BD-2A785F01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BD6EC5-1712-9586-F9F1-8086FAB8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9A7CE8-112E-2F7C-B494-CB460AF1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9D1F46-6E81-3641-33C0-AFEB872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A26713-12D7-0631-F504-9DBB6187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9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8D476-0CDA-65C8-7BF4-DB2D403C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188F70-3B48-06C0-A3B8-A04EA65E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545FDF-37EE-FC1A-99A9-D4576243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A6F799-C97C-DA9F-FF80-F7D0B0C5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44B033-543F-7221-15A1-C0D979E7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0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8F3BD-3764-3B81-C1FB-A6EA0371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AADCD-6434-A370-930C-23895D047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381F3C-39F6-1705-3EB5-A8005E684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1BCCF3-64D0-E38C-3883-3017A330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DBFE52-F241-03F5-C4A5-4A8147D0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54178B-F8C2-321B-1A4D-BA56FB17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45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00C647-714D-9F0A-04D8-6E345B34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6AB398-792B-F2A8-010A-86252E8C0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EF7374-CA83-7A2D-A192-AB9370EE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59EF76C-259A-07F9-21E7-021C27F0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7EEB2F-4D27-5A30-823F-FAA79B23B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E93F83-4502-88F5-F1D7-9BCC19D5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D329B-12EF-3837-E1AB-033CBE9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58EBF2-5F3B-485F-944E-1F9D731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0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72A65-1772-9E93-A8AE-BCEC00A5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655718-970C-F04F-5131-1BC43DE0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0AEEE78-ACF0-C8CA-1676-C4CB8711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03987E-8E94-3CCD-9BBF-0315D76F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4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3E6ED18-084B-297D-A1FF-1D156901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9D93C6-94A1-C429-A718-24BE6E7D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4DD127-E43E-C26C-C00C-A4CC5F30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26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50DC7-911F-3AAB-1420-DDD22D7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09757C-4CA0-331D-3E02-B106CAA5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8DF402-5F53-5B95-E653-BE87774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A833B6-D9DB-6F04-94F7-1891DB54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8964CE-E8E2-3920-79EC-D2DC42D4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68DF87-50E6-FFAF-C8A5-BC37D087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88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5CAC1-F7AA-20A7-AAE7-C547BBE5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BD34C0C-136A-E887-C235-B8C25CA96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5D4AB0-069F-1216-8F8D-E97EBE368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F698F7-939B-CF8C-3784-440AC59D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11AFA-BC72-1C2A-77D7-DCE0B0E0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9BE526-D400-4A2B-1DAD-D331902F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69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B406B1-B0C6-4131-E284-18701786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8BDED4-4366-5CBE-9FB3-009C3316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59637E-F45A-635D-9C87-518485B44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4CEBBC-28E6-C3D2-354C-605DFE822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DAE02C-49BE-E498-E4BB-CC066BB17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2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J_KBkBmVVsg?si=3ESRJ6YfZas9yl8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1DD003E-932B-1222-0407-840FFD526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62982F-5402-5484-B175-B532C5BF3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02" y="411820"/>
            <a:ext cx="6643595" cy="3735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B5C92-8A05-81E4-003F-2C41DB53C942}"/>
              </a:ext>
            </a:extLst>
          </p:cNvPr>
          <p:cNvSpPr txBox="1"/>
          <p:nvPr/>
        </p:nvSpPr>
        <p:spPr>
          <a:xfrm>
            <a:off x="6900421" y="4449670"/>
            <a:ext cx="372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/>
              <a:t>Lite</a:t>
            </a:r>
            <a:r>
              <a:rPr lang="ko-KR" altLang="en-US" sz="5400" dirty="0"/>
              <a:t> </a:t>
            </a:r>
            <a:r>
              <a:rPr lang="en-US" altLang="ko-KR" sz="5400" dirty="0"/>
              <a:t>Ver.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591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97E6BC-9BB7-9366-BF60-8E0A3B46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9017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YouTube</a:t>
            </a:r>
            <a:r>
              <a:rPr lang="ko-KR" altLang="en-US" dirty="0">
                <a:hlinkClick r:id="rId2"/>
              </a:rPr>
              <a:t> 영상</a:t>
            </a:r>
            <a:r>
              <a:rPr lang="en-US" altLang="ko-KR" dirty="0"/>
              <a:t>(</a:t>
            </a:r>
            <a:r>
              <a:rPr lang="ko-KR" altLang="en-US" dirty="0"/>
              <a:t>베이직 버전</a:t>
            </a:r>
            <a:r>
              <a:rPr lang="en-US" altLang="ko-KR" dirty="0"/>
              <a:t>)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CDEC166-92F8-EBF9-EA7F-ED25540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영상자료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C6C0A7-C94B-EBA8-F671-4B10764F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C4FB7EFF-371E-330D-592E-49687CA4E35E}"/>
              </a:ext>
            </a:extLst>
          </p:cNvPr>
          <p:cNvSpPr txBox="1">
            <a:spLocks/>
          </p:cNvSpPr>
          <p:nvPr/>
        </p:nvSpPr>
        <p:spPr>
          <a:xfrm>
            <a:off x="838200" y="417805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학원 이메일 주소</a:t>
            </a:r>
            <a:r>
              <a:rPr lang="en-US" altLang="ko-KR" dirty="0"/>
              <a:t>(</a:t>
            </a:r>
            <a:r>
              <a:rPr lang="ko-KR" altLang="en-US" dirty="0"/>
              <a:t>서버</a:t>
            </a:r>
            <a:r>
              <a:rPr lang="en-US" altLang="ko-KR" dirty="0"/>
              <a:t> </a:t>
            </a:r>
            <a:r>
              <a:rPr lang="ko-KR" altLang="en-US" dirty="0"/>
              <a:t>구축 및 마스터 화면에 필요</a:t>
            </a:r>
            <a:r>
              <a:rPr lang="en-US" altLang="ko-KR" dirty="0"/>
              <a:t>)</a:t>
            </a:r>
          </a:p>
          <a:p>
            <a:r>
              <a:rPr lang="ko-KR" altLang="en-US"/>
              <a:t>학원 사업자 등록번호</a:t>
            </a:r>
            <a:endParaRPr lang="en-US" altLang="ko-KR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A0CE3FE4-7E29-235A-41A7-B6B929F3F65C}"/>
              </a:ext>
            </a:extLst>
          </p:cNvPr>
          <p:cNvSpPr txBox="1">
            <a:spLocks/>
          </p:cNvSpPr>
          <p:nvPr/>
        </p:nvSpPr>
        <p:spPr>
          <a:xfrm>
            <a:off x="838200" y="3001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필요사항</a:t>
            </a:r>
          </a:p>
        </p:txBody>
      </p:sp>
    </p:spTree>
    <p:extLst>
      <p:ext uri="{BB962C8B-B14F-4D97-AF65-F5344CB8AC3E}">
        <p14:creationId xmlns:p14="http://schemas.microsoft.com/office/powerpoint/2010/main" val="113049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u="sng" dirty="0"/>
              <a:t>주문 개발 예상 견적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35133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개발 기간 </a:t>
            </a:r>
            <a:r>
              <a:rPr lang="en-US" altLang="ko-KR" dirty="0"/>
              <a:t>: 5</a:t>
            </a:r>
            <a:r>
              <a:rPr lang="ko-KR" altLang="en-US" dirty="0"/>
              <a:t>일</a:t>
            </a:r>
            <a:r>
              <a:rPr lang="en-US" altLang="ko-KR" dirty="0"/>
              <a:t> + </a:t>
            </a:r>
            <a:r>
              <a:rPr lang="ko-KR" altLang="en-US" dirty="0"/>
              <a:t>테스트</a:t>
            </a:r>
            <a:r>
              <a:rPr lang="en-US" altLang="ko-KR" dirty="0"/>
              <a:t>(5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ko-KR" altLang="en-US" dirty="0"/>
              <a:t>개발 언어 </a:t>
            </a:r>
            <a:r>
              <a:rPr lang="en-US" altLang="ko-KR" dirty="0"/>
              <a:t>: Flutter</a:t>
            </a:r>
          </a:p>
          <a:p>
            <a:r>
              <a:rPr lang="ko-KR" altLang="en-US" dirty="0"/>
              <a:t>앱 </a:t>
            </a:r>
            <a:r>
              <a:rPr lang="en-US" altLang="ko-KR" dirty="0"/>
              <a:t>1,000,000 – (</a:t>
            </a:r>
            <a:r>
              <a:rPr lang="ko-KR" altLang="en-US" dirty="0"/>
              <a:t>계약금</a:t>
            </a:r>
            <a:r>
              <a:rPr lang="en-US" altLang="ko-KR" dirty="0"/>
              <a:t>10% 100,000) </a:t>
            </a:r>
          </a:p>
          <a:p>
            <a:pPr marL="457200" lvl="1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일시불 </a:t>
            </a:r>
            <a:r>
              <a:rPr lang="en-US" altLang="ko-KR" dirty="0"/>
              <a:t>10,000,000 (VAT</a:t>
            </a:r>
            <a:r>
              <a:rPr lang="ko-KR" altLang="en-US" dirty="0"/>
              <a:t>포함</a:t>
            </a:r>
            <a:r>
              <a:rPr lang="en-US" altLang="ko-KR" dirty="0"/>
              <a:t>,</a:t>
            </a:r>
            <a:r>
              <a:rPr lang="ko-KR" altLang="en-US" dirty="0"/>
              <a:t>계약금포함</a:t>
            </a:r>
            <a:r>
              <a:rPr lang="en-US" altLang="ko-KR"/>
              <a:t>) 10%</a:t>
            </a:r>
            <a:r>
              <a:rPr lang="ko-KR" altLang="en-US"/>
              <a:t>할인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/>
              <a:t>2</a:t>
            </a:r>
            <a:r>
              <a:rPr lang="ko-KR" altLang="en-US" dirty="0"/>
              <a:t>년 약정</a:t>
            </a:r>
            <a:r>
              <a:rPr lang="en-US" altLang="ko-KR" dirty="0"/>
              <a:t>(1,077,600(</a:t>
            </a:r>
            <a:r>
              <a:rPr lang="ko-KR" altLang="en-US" dirty="0"/>
              <a:t>계약금포함</a:t>
            </a:r>
            <a:r>
              <a:rPr lang="en-US" altLang="ko-KR" dirty="0"/>
              <a:t>))</a:t>
            </a:r>
          </a:p>
          <a:p>
            <a:pPr lvl="2">
              <a:buFontTx/>
              <a:buChar char="-"/>
            </a:pPr>
            <a:r>
              <a:rPr lang="ko-KR" altLang="en-US" dirty="0"/>
              <a:t>선금 </a:t>
            </a:r>
            <a:r>
              <a:rPr lang="en-US" altLang="ko-KR" dirty="0"/>
              <a:t>500,000 + </a:t>
            </a:r>
            <a:r>
              <a:rPr lang="ko-KR" altLang="en-US" dirty="0"/>
              <a:t>월 관리비</a:t>
            </a:r>
            <a:r>
              <a:rPr lang="en-US" altLang="ko-KR" dirty="0"/>
              <a:t>(19,900</a:t>
            </a:r>
            <a:r>
              <a:rPr lang="ko-KR" altLang="en-US" dirty="0"/>
              <a:t>원</a:t>
            </a:r>
            <a:r>
              <a:rPr lang="en-US" altLang="ko-KR" dirty="0"/>
              <a:t>(VAT</a:t>
            </a:r>
            <a:r>
              <a:rPr lang="ko-KR" altLang="en-US" dirty="0"/>
              <a:t>포함</a:t>
            </a:r>
            <a:r>
              <a:rPr lang="en-US" altLang="ko-KR" dirty="0"/>
              <a:t>)) 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※ </a:t>
            </a:r>
            <a:r>
              <a:rPr lang="en-US" altLang="ko-KR" dirty="0" err="1">
                <a:solidFill>
                  <a:srgbClr val="FF0000"/>
                </a:solidFill>
              </a:rPr>
              <a:t>ios</a:t>
            </a:r>
            <a:r>
              <a:rPr lang="ko-KR" altLang="en-US" dirty="0">
                <a:solidFill>
                  <a:srgbClr val="FF0000"/>
                </a:solidFill>
              </a:rPr>
              <a:t>버전 추후에 제공 예정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ko-KR" dirty="0"/>
              <a:t>     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169A6E-8860-75A8-BBDC-EBD1691A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582444B-D802-1911-5747-2583968C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81" y="2474659"/>
            <a:ext cx="764805" cy="76480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997C1-E702-48E2-68F9-2EE5A569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5" y="1851927"/>
            <a:ext cx="3584510" cy="486611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u="sng" dirty="0"/>
              <a:t>알람 기능</a:t>
            </a: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600" dirty="0"/>
              <a:t>QR</a:t>
            </a:r>
            <a:r>
              <a:rPr lang="ko-KR" altLang="en-US" sz="2600" dirty="0"/>
              <a:t>코드를 통한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등</a:t>
            </a:r>
            <a:r>
              <a:rPr lang="en-US" altLang="ko-KR" sz="2600" dirty="0"/>
              <a:t>/</a:t>
            </a:r>
            <a:r>
              <a:rPr lang="ko-KR" altLang="en-US" sz="2600" dirty="0"/>
              <a:t>하원 알람 제공</a:t>
            </a:r>
            <a:endParaRPr lang="en-US" altLang="ko-KR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549F18F0-A45A-BDEF-2DD6-620687F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제공 서비스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FF36E57-3CD6-95E1-931F-DD02E9042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80447CF-B840-8B74-F409-6F1D254CA178}"/>
              </a:ext>
            </a:extLst>
          </p:cNvPr>
          <p:cNvSpPr txBox="1">
            <a:spLocks/>
          </p:cNvSpPr>
          <p:nvPr/>
        </p:nvSpPr>
        <p:spPr>
          <a:xfrm>
            <a:off x="729264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앱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맞춤형 앱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제작 및 제공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기존 상호 및 로고 이용</a:t>
            </a:r>
            <a:r>
              <a:rPr lang="en-US" altLang="ko-KR" sz="2400" dirty="0"/>
              <a:t>)</a:t>
            </a:r>
          </a:p>
        </p:txBody>
      </p:sp>
      <p:pic>
        <p:nvPicPr>
          <p:cNvPr id="5" name="그래픽 4" descr="스마트폰 단색으로 채워진">
            <a:extLst>
              <a:ext uri="{FF2B5EF4-FFF2-40B4-BE49-F238E27FC236}">
                <a16:creationId xmlns:a16="http://schemas.microsoft.com/office/drawing/2014/main" id="{9D195704-CE2B-7525-31A2-12CC5C74D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64319" y="2524629"/>
            <a:ext cx="914400" cy="91440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9F0C86E-F95A-5D1D-48CF-271CA0EEEEB5}"/>
              </a:ext>
            </a:extLst>
          </p:cNvPr>
          <p:cNvSpPr txBox="1">
            <a:spLocks/>
          </p:cNvSpPr>
          <p:nvPr/>
        </p:nvSpPr>
        <p:spPr>
          <a:xfrm>
            <a:off x="7878225" y="1690688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무료 단체 메시지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푸시 알림을 통한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비용 발생없이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단체 메시지 전송 가능 </a:t>
            </a:r>
            <a:endParaRPr lang="en-US" altLang="ko-KR" sz="2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9F99B93-C963-9C01-605F-2A0D0AF64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0" y="2474659"/>
            <a:ext cx="914400" cy="9144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54DA2DD-3B8C-AF57-AD47-4012CD9BC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40" y="2678324"/>
            <a:ext cx="894341" cy="8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997C1-E702-48E2-68F9-2EE5A569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5" y="1851927"/>
            <a:ext cx="3584510" cy="486611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u="sng" dirty="0"/>
              <a:t>수납 관리</a:t>
            </a: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매월 수납일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알림 메시지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 가능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30FAA2-904B-59C4-0E01-4AB7E0A6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34658"/>
            <a:ext cx="1072557" cy="1015365"/>
          </a:xfrm>
          <a:prstGeom prst="rect">
            <a:avLst/>
          </a:prstGeom>
        </p:spPr>
      </p:pic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41DACD04-080E-C354-E979-45A626802078}"/>
              </a:ext>
            </a:extLst>
          </p:cNvPr>
          <p:cNvSpPr txBox="1">
            <a:spLocks/>
          </p:cNvSpPr>
          <p:nvPr/>
        </p:nvSpPr>
        <p:spPr>
          <a:xfrm>
            <a:off x="595602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출결 관리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학생 등</a:t>
            </a:r>
            <a:r>
              <a:rPr lang="en-US" altLang="ko-KR" sz="2600" dirty="0"/>
              <a:t>/</a:t>
            </a:r>
            <a:r>
              <a:rPr lang="ko-KR" altLang="en-US" sz="2600" dirty="0"/>
              <a:t>하원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알림 메시지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</a:t>
            </a:r>
            <a:endParaRPr lang="en-US" altLang="ko-KR" sz="2100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CDEC166-92F8-EBF9-EA7F-ED25540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서비스 활용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AB5FD0-C29C-FDB4-1BCB-69821556B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57" y="2534658"/>
            <a:ext cx="1004598" cy="8943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6C0A7-C94B-EBA8-F671-4B10764FD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094C469D-ED9D-2538-24A1-595478AB4ED8}"/>
              </a:ext>
            </a:extLst>
          </p:cNvPr>
          <p:cNvSpPr txBox="1">
            <a:spLocks/>
          </p:cNvSpPr>
          <p:nvPr/>
        </p:nvSpPr>
        <p:spPr>
          <a:xfrm>
            <a:off x="7888255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홍보 관리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다양한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맞춤 정보 알람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 가능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98524E-B11B-7CAC-B1F1-4A2D6B00C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39" y="2534659"/>
            <a:ext cx="894341" cy="8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9C07EE-3835-BB1C-16A3-742988A1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1681"/>
            <a:ext cx="3086100" cy="5421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공통用</a:t>
            </a:r>
            <a:r>
              <a:rPr lang="en-US" altLang="ko-KR" dirty="0"/>
              <a:t>) #0(</a:t>
            </a:r>
            <a:r>
              <a:rPr lang="ko-KR" altLang="en-US" dirty="0"/>
              <a:t>아이콘 및 </a:t>
            </a:r>
            <a:r>
              <a:rPr lang="ko-KR" altLang="en-US" dirty="0" err="1"/>
              <a:t>로그인화면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3" name="설명선: 선 2">
            <a:extLst>
              <a:ext uri="{FF2B5EF4-FFF2-40B4-BE49-F238E27FC236}">
                <a16:creationId xmlns:a16="http://schemas.microsoft.com/office/drawing/2014/main" id="{65D19FD4-3F32-24A0-84E2-6C621767261E}"/>
              </a:ext>
            </a:extLst>
          </p:cNvPr>
          <p:cNvSpPr/>
          <p:nvPr/>
        </p:nvSpPr>
        <p:spPr>
          <a:xfrm>
            <a:off x="9587079" y="3145283"/>
            <a:ext cx="1766721" cy="749610"/>
          </a:xfrm>
          <a:prstGeom prst="borderCallout1">
            <a:avLst>
              <a:gd name="adj1" fmla="val 18750"/>
              <a:gd name="adj2" fmla="val -8333"/>
              <a:gd name="adj3" fmla="val -130186"/>
              <a:gd name="adj4" fmla="val -859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배경화면 및 로고</a:t>
            </a:r>
            <a:endParaRPr lang="en-US" altLang="ko-KR" sz="1200" dirty="0"/>
          </a:p>
          <a:p>
            <a:pPr algn="ctr"/>
            <a:r>
              <a:rPr lang="ko-KR" altLang="en-US" sz="1200" dirty="0"/>
              <a:t>학원명으로 변경 가능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A9898F-23D9-12AB-CF41-030661F96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8" y="1500998"/>
            <a:ext cx="2666269" cy="2666269"/>
          </a:xfrm>
          <a:prstGeom prst="rect">
            <a:avLst/>
          </a:prstGeom>
        </p:spPr>
      </p:pic>
      <p:sp>
        <p:nvSpPr>
          <p:cNvPr id="10" name="설명선: 선 9">
            <a:extLst>
              <a:ext uri="{FF2B5EF4-FFF2-40B4-BE49-F238E27FC236}">
                <a16:creationId xmlns:a16="http://schemas.microsoft.com/office/drawing/2014/main" id="{0F15924E-E5B2-023D-7188-C86E8BEEDF57}"/>
              </a:ext>
            </a:extLst>
          </p:cNvPr>
          <p:cNvSpPr/>
          <p:nvPr/>
        </p:nvSpPr>
        <p:spPr>
          <a:xfrm>
            <a:off x="3978148" y="4223518"/>
            <a:ext cx="1766721" cy="749610"/>
          </a:xfrm>
          <a:prstGeom prst="borderCallout1">
            <a:avLst>
              <a:gd name="adj1" fmla="val 18750"/>
              <a:gd name="adj2" fmla="val -8333"/>
              <a:gd name="adj3" fmla="val -130186"/>
              <a:gd name="adj4" fmla="val -859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학원 로고 및</a:t>
            </a:r>
            <a:endParaRPr lang="en-US" altLang="ko-KR" sz="1200" dirty="0"/>
          </a:p>
          <a:p>
            <a:pPr algn="ctr"/>
            <a:r>
              <a:rPr lang="ko-KR" altLang="en-US" sz="1200" dirty="0"/>
              <a:t>학원명으로 변경 가능</a:t>
            </a:r>
          </a:p>
        </p:txBody>
      </p:sp>
    </p:spTree>
    <p:extLst>
      <p:ext uri="{BB962C8B-B14F-4D97-AF65-F5344CB8AC3E}">
        <p14:creationId xmlns:p14="http://schemas.microsoft.com/office/powerpoint/2010/main" val="36554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D2E354-5242-AE6B-BFA9-C545F09BA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0" y="1016271"/>
            <a:ext cx="308610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공통用</a:t>
            </a:r>
            <a:r>
              <a:rPr lang="en-US" altLang="ko-KR" dirty="0"/>
              <a:t>) #</a:t>
            </a:r>
            <a:r>
              <a:rPr lang="ko-KR" altLang="en-US" sz="3600" dirty="0"/>
              <a:t>회원 가입 화면 </a:t>
            </a:r>
            <a:r>
              <a:rPr lang="en-US" altLang="ko-KR" sz="3600" dirty="0"/>
              <a:t>&amp; </a:t>
            </a:r>
            <a:r>
              <a:rPr lang="ko-KR" altLang="en-US" sz="3600" dirty="0"/>
              <a:t>인증 메일 화면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7A53142-C423-1428-630D-E54751E5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97" y="1016271"/>
            <a:ext cx="308610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6207B-7FB0-78EF-6E93-35C5ACE3FC8F}"/>
              </a:ext>
            </a:extLst>
          </p:cNvPr>
          <p:cNvSpPr txBox="1"/>
          <p:nvPr/>
        </p:nvSpPr>
        <p:spPr>
          <a:xfrm>
            <a:off x="7816563" y="1016271"/>
            <a:ext cx="35461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highlight>
                  <a:srgbClr val="FFFF00"/>
                </a:highlight>
              </a:rPr>
              <a:t>※</a:t>
            </a:r>
            <a:r>
              <a:rPr lang="ko-KR" altLang="en-US" sz="1600" dirty="0">
                <a:highlight>
                  <a:srgbClr val="FFFF00"/>
                </a:highlight>
              </a:rPr>
              <a:t>주의 사항</a:t>
            </a:r>
            <a:endParaRPr lang="en-US" altLang="ko-KR" sz="1600" dirty="0">
              <a:highlight>
                <a:srgbClr val="FFFF00"/>
              </a:highlight>
            </a:endParaRPr>
          </a:p>
          <a:p>
            <a:endParaRPr lang="ko-KR" altLang="en-US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유효하지 않은 메일 주소를</a:t>
            </a:r>
            <a:endParaRPr lang="en-US" altLang="ko-KR" sz="1600" dirty="0"/>
          </a:p>
          <a:p>
            <a:r>
              <a:rPr lang="ko-KR" altLang="en-US" sz="1600" dirty="0"/>
              <a:t>입력하실 경우</a:t>
            </a:r>
            <a:r>
              <a:rPr lang="en-US" altLang="ko-KR" sz="1600" dirty="0"/>
              <a:t>,</a:t>
            </a:r>
          </a:p>
          <a:p>
            <a:r>
              <a:rPr lang="ko-KR" altLang="en-US" sz="1600" dirty="0"/>
              <a:t>인증 메일을 확인 할 수 없으며</a:t>
            </a:r>
            <a:endParaRPr lang="en-US" altLang="ko-KR" sz="1600" dirty="0"/>
          </a:p>
          <a:p>
            <a:r>
              <a:rPr lang="ko-KR" altLang="en-US" sz="1600" dirty="0"/>
              <a:t>로그인이 제한될 수 있습니다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그리고 인증 메일을 확인하시면</a:t>
            </a:r>
            <a:endParaRPr lang="en-US" altLang="ko-KR" sz="1600" dirty="0"/>
          </a:p>
          <a:p>
            <a:r>
              <a:rPr lang="ko-KR" altLang="en-US" sz="1600" dirty="0"/>
              <a:t>자동으로 로그인 화면으로</a:t>
            </a:r>
            <a:endParaRPr lang="en-US" altLang="ko-KR" sz="1600" dirty="0"/>
          </a:p>
          <a:p>
            <a:r>
              <a:rPr lang="ko-KR" altLang="en-US" sz="1600" dirty="0"/>
              <a:t>전환됩니다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비밀번호는 </a:t>
            </a:r>
            <a:endParaRPr lang="en-US" altLang="ko-KR" sz="1600" dirty="0"/>
          </a:p>
          <a:p>
            <a:r>
              <a:rPr lang="ko-KR" altLang="en-US" sz="1600" dirty="0"/>
              <a:t>기존 이메일 계정의</a:t>
            </a:r>
            <a:endParaRPr lang="en-US" altLang="ko-KR" sz="1600" dirty="0"/>
          </a:p>
          <a:p>
            <a:r>
              <a:rPr lang="ko-KR" altLang="en-US" sz="1600" dirty="0"/>
              <a:t>비밀번호와 동일하게 하시지 </a:t>
            </a:r>
            <a:endParaRPr lang="en-US" altLang="ko-KR" sz="1600" dirty="0"/>
          </a:p>
          <a:p>
            <a:r>
              <a:rPr lang="ko-KR" altLang="en-US" sz="1600" dirty="0"/>
              <a:t>않아도 무방합니다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오로지 로그인에만 활용되는</a:t>
            </a:r>
            <a:endParaRPr lang="en-US" altLang="ko-KR" sz="1600" dirty="0"/>
          </a:p>
          <a:p>
            <a:r>
              <a:rPr lang="ko-KR" altLang="en-US" sz="1600" dirty="0"/>
              <a:t>비밀번호입니다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관리자에게도 비공개 됩니다</a:t>
            </a:r>
            <a:r>
              <a:rPr lang="en-US" altLang="ko-KR" sz="1600" dirty="0"/>
              <a:t>.)</a:t>
            </a:r>
          </a:p>
          <a:p>
            <a:r>
              <a:rPr lang="ko-KR" altLang="en-US" sz="1600" dirty="0"/>
              <a:t>앱 내 자체 </a:t>
            </a:r>
            <a:r>
              <a:rPr lang="en-US" altLang="ko-KR" sz="1600" dirty="0"/>
              <a:t>DB</a:t>
            </a:r>
            <a:r>
              <a:rPr lang="ko-KR" altLang="en-US" sz="1600" dirty="0"/>
              <a:t>이기때문에 </a:t>
            </a:r>
            <a:endParaRPr lang="en-US" altLang="ko-KR" sz="1600" dirty="0"/>
          </a:p>
          <a:p>
            <a:r>
              <a:rPr lang="ko-KR" altLang="en-US" sz="1600" dirty="0"/>
              <a:t>개인정보 유출 걱정은 안 하셔도 됩니다</a:t>
            </a:r>
          </a:p>
        </p:txBody>
      </p:sp>
    </p:spTree>
    <p:extLst>
      <p:ext uri="{BB962C8B-B14F-4D97-AF65-F5344CB8AC3E}">
        <p14:creationId xmlns:p14="http://schemas.microsoft.com/office/powerpoint/2010/main" val="384813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4EB8FB0-7DAD-1B24-3EA8-E23F4F7E1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1032"/>
            <a:ext cx="3086100" cy="5475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E1BD1E5-7C74-E759-0B25-B7F2FB573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" b="38997"/>
          <a:stretch/>
        </p:blipFill>
        <p:spPr>
          <a:xfrm>
            <a:off x="8754924" y="3958486"/>
            <a:ext cx="2705763" cy="2345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그래픽 35" descr="오른쪽을 가리키는 검지  단색으로 채워진">
            <a:extLst>
              <a:ext uri="{FF2B5EF4-FFF2-40B4-BE49-F238E27FC236}">
                <a16:creationId xmlns:a16="http://schemas.microsoft.com/office/drawing/2014/main" id="{397918D8-82A6-D6EE-6249-752892812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960753" y="3651121"/>
            <a:ext cx="914400" cy="914400"/>
          </a:xfrm>
          <a:prstGeom prst="rect">
            <a:avLst/>
          </a:prstGeom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#1(QR</a:t>
            </a:r>
            <a:r>
              <a:rPr lang="ko-KR" altLang="en-US" dirty="0"/>
              <a:t> 스캔 알림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616876A-A7D0-356C-8CA1-2AD9CD0C612D}"/>
              </a:ext>
            </a:extLst>
          </p:cNvPr>
          <p:cNvSpPr/>
          <p:nvPr/>
        </p:nvSpPr>
        <p:spPr>
          <a:xfrm>
            <a:off x="4044989" y="3164543"/>
            <a:ext cx="667587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1B1B2907-A98A-57D7-D088-442E91458D48}"/>
              </a:ext>
            </a:extLst>
          </p:cNvPr>
          <p:cNvSpPr/>
          <p:nvPr/>
        </p:nvSpPr>
        <p:spPr>
          <a:xfrm>
            <a:off x="8040054" y="3164543"/>
            <a:ext cx="667587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DF05328-D1AC-3017-BCC2-1FE56DDD9D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/>
        </p:blipFill>
        <p:spPr>
          <a:xfrm>
            <a:off x="4833265" y="3233304"/>
            <a:ext cx="3086100" cy="3353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EA71F90-5954-78F7-F880-6116381FF8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38253"/>
          <a:stretch/>
        </p:blipFill>
        <p:spPr>
          <a:xfrm>
            <a:off x="4833265" y="1220049"/>
            <a:ext cx="3086100" cy="146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7593F-073C-FFE3-D1A4-83EA76C31627}"/>
              </a:ext>
            </a:extLst>
          </p:cNvPr>
          <p:cNvSpPr txBox="1"/>
          <p:nvPr/>
        </p:nvSpPr>
        <p:spPr>
          <a:xfrm>
            <a:off x="4953954" y="2791838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학부모님이 발급하신 </a:t>
            </a:r>
            <a:r>
              <a:rPr lang="en-US" altLang="ko-KR" sz="1600" dirty="0"/>
              <a:t>QR</a:t>
            </a:r>
            <a:r>
              <a:rPr lang="ko-KR" altLang="en-US" sz="1600" dirty="0"/>
              <a:t>코드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2DB6839-D535-EB38-CD9C-5550D4EBE3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8"/>
          <a:stretch/>
        </p:blipFill>
        <p:spPr>
          <a:xfrm>
            <a:off x="8754924" y="1653513"/>
            <a:ext cx="2705763" cy="2120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F1A83-4F4F-135B-1879-2B9065EFFEB7}"/>
              </a:ext>
            </a:extLst>
          </p:cNvPr>
          <p:cNvSpPr txBox="1"/>
          <p:nvPr/>
        </p:nvSpPr>
        <p:spPr>
          <a:xfrm>
            <a:off x="8564755" y="1213681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highlight>
                  <a:srgbClr val="FFFF00"/>
                </a:highlight>
              </a:rPr>
              <a:t>학부모님 화면</a:t>
            </a:r>
          </a:p>
        </p:txBody>
      </p:sp>
    </p:spTree>
    <p:extLst>
      <p:ext uri="{BB962C8B-B14F-4D97-AF65-F5344CB8AC3E}">
        <p14:creationId xmlns:p14="http://schemas.microsoft.com/office/powerpoint/2010/main" val="188400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FBD54AB-2A42-F786-D5B2-17527182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02" y="1576545"/>
            <a:ext cx="3086100" cy="4946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2D179F-FED7-C43F-99F0-8AA320A1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9403"/>
            <a:ext cx="3158992" cy="5493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9593B6B-C621-9E23-1012-73ECD2E4E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28"/>
          <a:stretch/>
        </p:blipFill>
        <p:spPr>
          <a:xfrm>
            <a:off x="5135002" y="1576545"/>
            <a:ext cx="3086100" cy="888393"/>
          </a:xfrm>
          <a:prstGeom prst="rect">
            <a:avLst/>
          </a:prstGeom>
          <a:ln>
            <a:noFill/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#2(</a:t>
            </a:r>
            <a:r>
              <a:rPr lang="ko-KR" altLang="en-US" dirty="0"/>
              <a:t>전체 알림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616876A-A7D0-356C-8CA1-2AD9CD0C612D}"/>
              </a:ext>
            </a:extLst>
          </p:cNvPr>
          <p:cNvSpPr/>
          <p:nvPr/>
        </p:nvSpPr>
        <p:spPr>
          <a:xfrm>
            <a:off x="4248124" y="3166644"/>
            <a:ext cx="635946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24F75-0E4F-7A0A-0AF5-8942F3AB711D}"/>
              </a:ext>
            </a:extLst>
          </p:cNvPr>
          <p:cNvSpPr txBox="1"/>
          <p:nvPr/>
        </p:nvSpPr>
        <p:spPr>
          <a:xfrm>
            <a:off x="5135002" y="1042806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highlight>
                  <a:srgbClr val="FFFF00"/>
                </a:highlight>
              </a:rPr>
              <a:t>학부모님 화면</a:t>
            </a:r>
          </a:p>
        </p:txBody>
      </p:sp>
    </p:spTree>
    <p:extLst>
      <p:ext uri="{BB962C8B-B14F-4D97-AF65-F5344CB8AC3E}">
        <p14:creationId xmlns:p14="http://schemas.microsoft.com/office/powerpoint/2010/main" val="166914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136376D-D829-519F-E87E-CC065C01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035706"/>
            <a:ext cx="3086100" cy="5493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58E686-BB8A-4BCD-1FDD-2A60D6F9D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5705"/>
            <a:ext cx="3086100" cy="549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#3(</a:t>
            </a:r>
            <a:r>
              <a:rPr lang="ko-KR" altLang="en-US" dirty="0"/>
              <a:t>공지사항</a:t>
            </a:r>
            <a:r>
              <a:rPr lang="en-US" altLang="ko-KR" dirty="0"/>
              <a:t>&amp;</a:t>
            </a:r>
            <a:r>
              <a:rPr lang="ko-KR" altLang="en-US" dirty="0"/>
              <a:t>홈페이지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83588-4EF8-F2E4-B171-6A32CA5D54EA}"/>
              </a:ext>
            </a:extLst>
          </p:cNvPr>
          <p:cNvSpPr txBox="1"/>
          <p:nvPr/>
        </p:nvSpPr>
        <p:spPr>
          <a:xfrm>
            <a:off x="7808541" y="1035705"/>
            <a:ext cx="419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highlight>
                  <a:srgbClr val="FFFF00"/>
                </a:highlight>
              </a:rPr>
              <a:t>※</a:t>
            </a:r>
            <a:r>
              <a:rPr lang="ko-KR" altLang="en-US" sz="1600" dirty="0">
                <a:highlight>
                  <a:srgbClr val="FFFF00"/>
                </a:highlight>
              </a:rPr>
              <a:t>안내 사항</a:t>
            </a:r>
            <a:endParaRPr lang="en-US" altLang="ko-KR" sz="1600" dirty="0">
              <a:highlight>
                <a:srgbClr val="FFFF00"/>
              </a:highlight>
            </a:endParaRPr>
          </a:p>
          <a:p>
            <a:endParaRPr lang="ko-KR" altLang="en-US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회원 삭제 기능을 넣으려 했으나</a:t>
            </a:r>
            <a:endParaRPr lang="en-US" altLang="ko-KR" sz="1600" dirty="0"/>
          </a:p>
          <a:p>
            <a:r>
              <a:rPr lang="ko-KR" altLang="en-US" sz="1600" dirty="0"/>
              <a:t>데이터베이스 정책상</a:t>
            </a:r>
            <a:endParaRPr lang="en-US" altLang="ko-KR" sz="1600" dirty="0"/>
          </a:p>
          <a:p>
            <a:r>
              <a:rPr lang="ko-KR" altLang="en-US" sz="1600" dirty="0"/>
              <a:t>어플리케이션에서 삭제를 하면 </a:t>
            </a:r>
            <a:endParaRPr lang="en-US" altLang="ko-KR" sz="1600" dirty="0"/>
          </a:p>
          <a:p>
            <a:r>
              <a:rPr lang="ko-KR" altLang="en-US" sz="1600" dirty="0"/>
              <a:t>보안상의 이유로 일부 하위 데이터가 </a:t>
            </a:r>
            <a:endParaRPr lang="en-US" altLang="ko-KR" sz="1600" dirty="0"/>
          </a:p>
          <a:p>
            <a:r>
              <a:rPr lang="ko-KR" altLang="en-US" sz="1600" dirty="0"/>
              <a:t>남는 현상이 발생해서  </a:t>
            </a:r>
            <a:endParaRPr lang="en-US" altLang="ko-KR" sz="1600" dirty="0"/>
          </a:p>
          <a:p>
            <a:r>
              <a:rPr lang="ko-KR" altLang="en-US" sz="1600" dirty="0"/>
              <a:t>고객분들이 원하는 기간에 맞춰 </a:t>
            </a:r>
            <a:endParaRPr lang="en-US" altLang="ko-KR" sz="1600" dirty="0"/>
          </a:p>
          <a:p>
            <a:r>
              <a:rPr lang="ko-KR" altLang="en-US" sz="1600" dirty="0"/>
              <a:t>관리를 해드릴 예정입니다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42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D5C5511-4EA3-0ABF-920B-59B4A153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40" y="1127115"/>
            <a:ext cx="3086100" cy="547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학부모님用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2306A1-BB9B-1115-D73F-2F496B0BD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7115"/>
            <a:ext cx="3086100" cy="5476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F69411E-3C26-7F71-BF99-BC8566A03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70" y="1127115"/>
            <a:ext cx="3086100" cy="54763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22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333</Words>
  <Application>Microsoft Office PowerPoint</Application>
  <PresentationFormat>와이드스크린</PresentationFormat>
  <Paragraphs>103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Wingdings</vt:lpstr>
      <vt:lpstr>Office 테마</vt:lpstr>
      <vt:lpstr>PowerPoint 프레젠테이션</vt:lpstr>
      <vt:lpstr>제공 서비스</vt:lpstr>
      <vt:lpstr>서비스 활용</vt:lpstr>
      <vt:lpstr>화면 UI(공통用) #0(아이콘 및 로그인화면)</vt:lpstr>
      <vt:lpstr>화면 UI(공통用) #회원 가입 화면 &amp; 인증 메일 화면</vt:lpstr>
      <vt:lpstr>화면 UI(학원用) #1(QR 스캔 알림)</vt:lpstr>
      <vt:lpstr>화면 UI(학원用) #2(전체 알림)</vt:lpstr>
      <vt:lpstr>화면 UI(학원用) #3(공지사항&amp;홈페이지)</vt:lpstr>
      <vt:lpstr>화면 UI(학부모님用)</vt:lpstr>
      <vt:lpstr>영상자료</vt:lpstr>
      <vt:lpstr>주문 개발 예상 견적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맞춤형 App 제안서 </dc:title>
  <dc:creator>천현 김</dc:creator>
  <cp:lastModifiedBy>천현 김</cp:lastModifiedBy>
  <cp:revision>20</cp:revision>
  <dcterms:created xsi:type="dcterms:W3CDTF">2024-04-12T01:25:49Z</dcterms:created>
  <dcterms:modified xsi:type="dcterms:W3CDTF">2024-05-02T05:35:06Z</dcterms:modified>
</cp:coreProperties>
</file>